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0" r:id="rId2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DE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145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E027-EF3A-4E08-9C24-1908D69FCB1C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C5D1-E78F-4D88-AB17-C704504A66A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E027-EF3A-4E08-9C24-1908D69FCB1C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C5D1-E78F-4D88-AB17-C704504A66A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E027-EF3A-4E08-9C24-1908D69FCB1C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C5D1-E78F-4D88-AB17-C704504A66A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E027-EF3A-4E08-9C24-1908D69FCB1C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C5D1-E78F-4D88-AB17-C704504A66A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E027-EF3A-4E08-9C24-1908D69FCB1C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C5D1-E78F-4D88-AB17-C704504A66A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E027-EF3A-4E08-9C24-1908D69FCB1C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C5D1-E78F-4D88-AB17-C704504A66A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E027-EF3A-4E08-9C24-1908D69FCB1C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C5D1-E78F-4D88-AB17-C704504A66A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E027-EF3A-4E08-9C24-1908D69FCB1C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C5D1-E78F-4D88-AB17-C704504A66A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E027-EF3A-4E08-9C24-1908D69FCB1C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C5D1-E78F-4D88-AB17-C704504A66A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E027-EF3A-4E08-9C24-1908D69FCB1C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C5D1-E78F-4D88-AB17-C704504A66A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V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BE027-EF3A-4E08-9C24-1908D69FCB1C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V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E9C5D1-E78F-4D88-AB17-C704504A66A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V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BE027-EF3A-4E08-9C24-1908D69FCB1C}" type="datetimeFigureOut">
              <a:rPr lang="es-VE" smtClean="0"/>
              <a:pPr/>
              <a:t>23/05/2023</a:t>
            </a:fld>
            <a:endParaRPr lang="es-V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V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9C5D1-E78F-4D88-AB17-C704504A66AD}" type="slidenum">
              <a:rPr lang="es-VE" smtClean="0"/>
              <a:pPr/>
              <a:t>‹Nº›</a:t>
            </a:fld>
            <a:endParaRPr lang="es-V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V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1" name="340 Conector recto"/>
          <p:cNvCxnSpPr/>
          <p:nvPr/>
        </p:nvCxnSpPr>
        <p:spPr>
          <a:xfrm rot="5400000">
            <a:off x="6026592" y="4789287"/>
            <a:ext cx="12071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4" name="193 Grupo"/>
          <p:cNvGrpSpPr/>
          <p:nvPr/>
        </p:nvGrpSpPr>
        <p:grpSpPr>
          <a:xfrm>
            <a:off x="1157261" y="-22049"/>
            <a:ext cx="7429552" cy="307777"/>
            <a:chOff x="852461" y="-22049"/>
            <a:chExt cx="7429552" cy="307777"/>
          </a:xfrm>
        </p:grpSpPr>
        <p:sp>
          <p:nvSpPr>
            <p:cNvPr id="22" name="21 CuadroTexto"/>
            <p:cNvSpPr txBox="1"/>
            <p:nvPr/>
          </p:nvSpPr>
          <p:spPr>
            <a:xfrm>
              <a:off x="852461" y="-22049"/>
              <a:ext cx="742955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VE" sz="1400" b="1" dirty="0" smtClean="0">
                  <a:latin typeface="Arial" pitchFamily="34" charset="0"/>
                  <a:cs typeface="Arial" pitchFamily="34" charset="0"/>
                </a:rPr>
                <a:t>ORGANIGRAMA ESTRUCTURAL DE LA ALCALDIA DEL MUNICIPIO SAN DIEGO 2023</a:t>
              </a:r>
              <a:endParaRPr lang="es-VE" sz="14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" name="23 Conector recto"/>
            <p:cNvCxnSpPr/>
            <p:nvPr/>
          </p:nvCxnSpPr>
          <p:spPr>
            <a:xfrm>
              <a:off x="966762" y="263703"/>
              <a:ext cx="7110438" cy="2997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32 CuadroTexto"/>
          <p:cNvSpPr txBox="1"/>
          <p:nvPr/>
        </p:nvSpPr>
        <p:spPr>
          <a:xfrm>
            <a:off x="6091246" y="1007479"/>
            <a:ext cx="1000132" cy="27186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s-VE" sz="600" dirty="0" smtClean="0">
                <a:latin typeface="Arial" pitchFamily="34" charset="0"/>
                <a:cs typeface="Arial" pitchFamily="34" charset="0"/>
              </a:rPr>
              <a:t>SINDICATURA MUNICIPAL</a:t>
            </a:r>
            <a:endParaRPr lang="es-VE" sz="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9" name="38 Conector recto"/>
          <p:cNvCxnSpPr/>
          <p:nvPr/>
        </p:nvCxnSpPr>
        <p:spPr>
          <a:xfrm rot="5400000">
            <a:off x="3445923" y="2160492"/>
            <a:ext cx="2743376" cy="354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4375869" y="409226"/>
            <a:ext cx="9286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800" b="1" dirty="0" smtClean="0">
                <a:latin typeface="Arial" pitchFamily="34" charset="0"/>
                <a:cs typeface="Arial" pitchFamily="34" charset="0"/>
              </a:rPr>
              <a:t>DIRECCION SUPERIOR</a:t>
            </a:r>
            <a:endParaRPr lang="es-V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2857486" y="417921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600" dirty="0" smtClean="0">
                <a:latin typeface="Arial" pitchFamily="34" charset="0"/>
                <a:cs typeface="Arial" pitchFamily="34" charset="0"/>
              </a:rPr>
              <a:t>CONSEJO MUNICIPAL DE DERECHOS DE NIÑOS, NIÑAS</a:t>
            </a:r>
          </a:p>
          <a:p>
            <a:pPr algn="ctr"/>
            <a:r>
              <a:rPr lang="es-VE" sz="600" dirty="0" smtClean="0">
                <a:latin typeface="Arial" pitchFamily="34" charset="0"/>
                <a:cs typeface="Arial" pitchFamily="34" charset="0"/>
              </a:rPr>
              <a:t> Y ADOLESCENTES</a:t>
            </a:r>
            <a:endParaRPr lang="es-VE" sz="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736646" y="448885"/>
            <a:ext cx="1019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700" dirty="0" smtClean="0">
                <a:latin typeface="Arial" pitchFamily="34" charset="0"/>
                <a:cs typeface="Arial" pitchFamily="34" charset="0"/>
              </a:rPr>
              <a:t>CONTRALORIA MUNICIPAL</a:t>
            </a:r>
            <a:endParaRPr lang="es-VE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5591716" y="461528"/>
            <a:ext cx="1019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700" dirty="0" smtClean="0">
                <a:latin typeface="Arial" pitchFamily="34" charset="0"/>
                <a:cs typeface="Arial" pitchFamily="34" charset="0"/>
              </a:rPr>
              <a:t>CONCEJO MUNICIPAL</a:t>
            </a:r>
            <a:endParaRPr lang="es-VE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233858" y="352405"/>
            <a:ext cx="1171047" cy="43817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9" name="8 Rectángulo"/>
          <p:cNvSpPr/>
          <p:nvPr/>
        </p:nvSpPr>
        <p:spPr>
          <a:xfrm>
            <a:off x="2947974" y="380980"/>
            <a:ext cx="1171047" cy="43817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3" name="12 Rectángulo"/>
          <p:cNvSpPr/>
          <p:nvPr/>
        </p:nvSpPr>
        <p:spPr>
          <a:xfrm>
            <a:off x="1662090" y="380980"/>
            <a:ext cx="1171047" cy="43817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6" name="15 Rectángulo"/>
          <p:cNvSpPr/>
          <p:nvPr/>
        </p:nvSpPr>
        <p:spPr>
          <a:xfrm>
            <a:off x="5501228" y="371455"/>
            <a:ext cx="1171047" cy="43817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9" name="18 Rectángulo"/>
          <p:cNvSpPr/>
          <p:nvPr/>
        </p:nvSpPr>
        <p:spPr>
          <a:xfrm>
            <a:off x="6777587" y="371455"/>
            <a:ext cx="1171047" cy="438170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" name="19 CuadroTexto"/>
          <p:cNvSpPr txBox="1"/>
          <p:nvPr/>
        </p:nvSpPr>
        <p:spPr>
          <a:xfrm>
            <a:off x="6790316" y="369201"/>
            <a:ext cx="118057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700" dirty="0" smtClean="0">
                <a:latin typeface="Arial" pitchFamily="34" charset="0"/>
                <a:cs typeface="Arial" pitchFamily="34" charset="0"/>
              </a:rPr>
              <a:t>CONSEJO LOCAL DE PLANIFICACION PUBLICA</a:t>
            </a:r>
            <a:endParaRPr lang="es-VE" sz="7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2" name="41 Conector recto"/>
          <p:cNvCxnSpPr/>
          <p:nvPr/>
        </p:nvCxnSpPr>
        <p:spPr>
          <a:xfrm>
            <a:off x="4815558" y="1126856"/>
            <a:ext cx="1269556" cy="38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59 Conector recto"/>
          <p:cNvCxnSpPr/>
          <p:nvPr/>
        </p:nvCxnSpPr>
        <p:spPr>
          <a:xfrm>
            <a:off x="4820239" y="1539367"/>
            <a:ext cx="216817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66 Conector recto"/>
          <p:cNvCxnSpPr/>
          <p:nvPr/>
        </p:nvCxnSpPr>
        <p:spPr>
          <a:xfrm>
            <a:off x="4821328" y="2076525"/>
            <a:ext cx="216817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67 Conector recto"/>
          <p:cNvCxnSpPr/>
          <p:nvPr/>
        </p:nvCxnSpPr>
        <p:spPr>
          <a:xfrm>
            <a:off x="4814289" y="2417754"/>
            <a:ext cx="216817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68 Conector recto"/>
          <p:cNvCxnSpPr/>
          <p:nvPr/>
        </p:nvCxnSpPr>
        <p:spPr>
          <a:xfrm>
            <a:off x="4814788" y="2798700"/>
            <a:ext cx="216817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70 Conector recto"/>
          <p:cNvCxnSpPr/>
          <p:nvPr/>
        </p:nvCxnSpPr>
        <p:spPr>
          <a:xfrm>
            <a:off x="4593258" y="1277432"/>
            <a:ext cx="216817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"/>
          <p:cNvCxnSpPr/>
          <p:nvPr/>
        </p:nvCxnSpPr>
        <p:spPr>
          <a:xfrm>
            <a:off x="4595148" y="1679188"/>
            <a:ext cx="216817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72 Conector recto"/>
          <p:cNvCxnSpPr/>
          <p:nvPr/>
        </p:nvCxnSpPr>
        <p:spPr>
          <a:xfrm>
            <a:off x="4595034" y="2084120"/>
            <a:ext cx="216817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73 Conector recto"/>
          <p:cNvCxnSpPr/>
          <p:nvPr/>
        </p:nvCxnSpPr>
        <p:spPr>
          <a:xfrm flipV="1">
            <a:off x="4594167" y="2501796"/>
            <a:ext cx="213654" cy="310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75 Conector recto"/>
          <p:cNvCxnSpPr/>
          <p:nvPr/>
        </p:nvCxnSpPr>
        <p:spPr>
          <a:xfrm>
            <a:off x="4592355" y="3300830"/>
            <a:ext cx="216817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87 Conector recto"/>
          <p:cNvCxnSpPr/>
          <p:nvPr/>
        </p:nvCxnSpPr>
        <p:spPr>
          <a:xfrm>
            <a:off x="4599476" y="2914802"/>
            <a:ext cx="216364" cy="19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77 CuadroTexto"/>
          <p:cNvSpPr txBox="1"/>
          <p:nvPr/>
        </p:nvSpPr>
        <p:spPr>
          <a:xfrm>
            <a:off x="4240629" y="3561070"/>
            <a:ext cx="1143008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s-VE" sz="700" dirty="0" smtClean="0">
                <a:latin typeface="Arial" pitchFamily="34" charset="0"/>
                <a:cs typeface="Arial" pitchFamily="34" charset="0"/>
              </a:rPr>
              <a:t>DIRECCION GENERAL DE OPERACIONES</a:t>
            </a:r>
            <a:endParaRPr lang="es-VE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83 Rectángulo"/>
          <p:cNvSpPr/>
          <p:nvPr/>
        </p:nvSpPr>
        <p:spPr>
          <a:xfrm>
            <a:off x="4227987" y="3543984"/>
            <a:ext cx="1171047" cy="28575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cxnSp>
        <p:nvCxnSpPr>
          <p:cNvPr id="90" name="89 Conector recto"/>
          <p:cNvCxnSpPr/>
          <p:nvPr/>
        </p:nvCxnSpPr>
        <p:spPr>
          <a:xfrm rot="16200000" flipH="1">
            <a:off x="4636163" y="4013248"/>
            <a:ext cx="356202" cy="150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91 Conector recto"/>
          <p:cNvCxnSpPr/>
          <p:nvPr/>
        </p:nvCxnSpPr>
        <p:spPr>
          <a:xfrm>
            <a:off x="4812405" y="4024057"/>
            <a:ext cx="260341" cy="6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105 Conector recto"/>
          <p:cNvCxnSpPr/>
          <p:nvPr/>
        </p:nvCxnSpPr>
        <p:spPr>
          <a:xfrm>
            <a:off x="4547651" y="4015646"/>
            <a:ext cx="260341" cy="62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125 Conector recto"/>
          <p:cNvCxnSpPr/>
          <p:nvPr/>
        </p:nvCxnSpPr>
        <p:spPr>
          <a:xfrm>
            <a:off x="1935892" y="4183928"/>
            <a:ext cx="6178378" cy="3089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133 Conector recto"/>
          <p:cNvCxnSpPr/>
          <p:nvPr/>
        </p:nvCxnSpPr>
        <p:spPr>
          <a:xfrm rot="16200000" flipH="1">
            <a:off x="1875036" y="4244379"/>
            <a:ext cx="123754" cy="28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106 Grupo"/>
          <p:cNvGrpSpPr/>
          <p:nvPr/>
        </p:nvGrpSpPr>
        <p:grpSpPr>
          <a:xfrm>
            <a:off x="3418742" y="1061044"/>
            <a:ext cx="1189162" cy="400110"/>
            <a:chOff x="1643042" y="1198241"/>
            <a:chExt cx="1189162" cy="400110"/>
          </a:xfrm>
        </p:grpSpPr>
        <p:sp>
          <p:nvSpPr>
            <p:cNvPr id="91" name="90 Rectángulo"/>
            <p:cNvSpPr/>
            <p:nvPr/>
          </p:nvSpPr>
          <p:spPr>
            <a:xfrm>
              <a:off x="1643042" y="1204470"/>
              <a:ext cx="1171047" cy="37557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93" name="92 CuadroTexto"/>
            <p:cNvSpPr txBox="1"/>
            <p:nvPr/>
          </p:nvSpPr>
          <p:spPr>
            <a:xfrm>
              <a:off x="1643042" y="1198241"/>
              <a:ext cx="11891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s-VE" sz="500" dirty="0" smtClean="0">
                  <a:latin typeface="Arial" pitchFamily="34" charset="0"/>
                  <a:cs typeface="Arial" pitchFamily="34" charset="0"/>
                </a:rPr>
                <a:t>DIRECCION DEL SISTEMA DE PROTECCION INTEGRAL DE NIÑOS, NIÑAS Y ADOLESCENTES</a:t>
              </a:r>
              <a:endParaRPr lang="es-VE" sz="5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98" name="97 Grupo"/>
          <p:cNvGrpSpPr/>
          <p:nvPr/>
        </p:nvGrpSpPr>
        <p:grpSpPr>
          <a:xfrm>
            <a:off x="3418742" y="1491571"/>
            <a:ext cx="1189162" cy="374221"/>
            <a:chOff x="1857356" y="1840508"/>
            <a:chExt cx="1189162" cy="374221"/>
          </a:xfrm>
        </p:grpSpPr>
        <p:sp>
          <p:nvSpPr>
            <p:cNvPr id="96" name="95 Rectángulo"/>
            <p:cNvSpPr/>
            <p:nvPr/>
          </p:nvSpPr>
          <p:spPr>
            <a:xfrm>
              <a:off x="1857356" y="1840508"/>
              <a:ext cx="1171047" cy="37404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97" name="96 CuadroTexto"/>
            <p:cNvSpPr txBox="1"/>
            <p:nvPr/>
          </p:nvSpPr>
          <p:spPr>
            <a:xfrm>
              <a:off x="1857356" y="1845397"/>
              <a:ext cx="11891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VE" sz="600" dirty="0" smtClean="0">
                  <a:latin typeface="Arial" pitchFamily="34" charset="0"/>
                  <a:cs typeface="Arial" pitchFamily="34" charset="0"/>
                </a:rPr>
                <a:t>COORDINACION GENERAL ESTRATEGICO DEL DESPACHO</a:t>
              </a:r>
              <a:endParaRPr lang="es-VE" sz="6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7" name="116 Grupo"/>
          <p:cNvGrpSpPr/>
          <p:nvPr/>
        </p:nvGrpSpPr>
        <p:grpSpPr>
          <a:xfrm>
            <a:off x="3418742" y="1903518"/>
            <a:ext cx="1189162" cy="374046"/>
            <a:chOff x="1882640" y="2105015"/>
            <a:chExt cx="1189162" cy="374046"/>
          </a:xfrm>
        </p:grpSpPr>
        <p:sp>
          <p:nvSpPr>
            <p:cNvPr id="109" name="108 Rectángulo"/>
            <p:cNvSpPr/>
            <p:nvPr/>
          </p:nvSpPr>
          <p:spPr>
            <a:xfrm>
              <a:off x="1882640" y="2105015"/>
              <a:ext cx="1171047" cy="37404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113" name="112 CuadroTexto"/>
            <p:cNvSpPr txBox="1"/>
            <p:nvPr/>
          </p:nvSpPr>
          <p:spPr>
            <a:xfrm>
              <a:off x="1882640" y="2130974"/>
              <a:ext cx="11891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VE" sz="600" dirty="0" smtClean="0">
                  <a:latin typeface="Arial" pitchFamily="34" charset="0"/>
                  <a:cs typeface="Arial" pitchFamily="34" charset="0"/>
                </a:rPr>
                <a:t>DIRECCION DEL DESPACHO DEL ALCALDE</a:t>
              </a:r>
              <a:endParaRPr lang="es-VE" sz="6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5" name="134 Grupo"/>
          <p:cNvGrpSpPr/>
          <p:nvPr/>
        </p:nvGrpSpPr>
        <p:grpSpPr>
          <a:xfrm>
            <a:off x="3422756" y="2319704"/>
            <a:ext cx="1189162" cy="374046"/>
            <a:chOff x="1882640" y="2525390"/>
            <a:chExt cx="1189162" cy="374046"/>
          </a:xfrm>
        </p:grpSpPr>
        <p:sp>
          <p:nvSpPr>
            <p:cNvPr id="119" name="118 Rectángulo"/>
            <p:cNvSpPr/>
            <p:nvPr/>
          </p:nvSpPr>
          <p:spPr>
            <a:xfrm>
              <a:off x="1882640" y="2525390"/>
              <a:ext cx="1171047" cy="37404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120" name="119 CuadroTexto"/>
            <p:cNvSpPr txBox="1"/>
            <p:nvPr/>
          </p:nvSpPr>
          <p:spPr>
            <a:xfrm>
              <a:off x="1882640" y="2551349"/>
              <a:ext cx="11891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VE" sz="600" dirty="0" smtClean="0">
                  <a:latin typeface="Arial" pitchFamily="34" charset="0"/>
                  <a:cs typeface="Arial" pitchFamily="34" charset="0"/>
                </a:rPr>
                <a:t>UNIDAD DE AUDITORIA INTERNA</a:t>
              </a:r>
              <a:endParaRPr lang="es-VE" sz="6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28" name="127 Grupo"/>
          <p:cNvGrpSpPr/>
          <p:nvPr/>
        </p:nvGrpSpPr>
        <p:grpSpPr>
          <a:xfrm>
            <a:off x="3347029" y="2717854"/>
            <a:ext cx="1311243" cy="400110"/>
            <a:chOff x="1806987" y="2916492"/>
            <a:chExt cx="1311243" cy="400110"/>
          </a:xfrm>
        </p:grpSpPr>
        <p:sp>
          <p:nvSpPr>
            <p:cNvPr id="125" name="124 Rectángulo"/>
            <p:cNvSpPr/>
            <p:nvPr/>
          </p:nvSpPr>
          <p:spPr>
            <a:xfrm>
              <a:off x="1882640" y="2928934"/>
              <a:ext cx="1171047" cy="37404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127" name="126 CuadroTexto"/>
            <p:cNvSpPr txBox="1"/>
            <p:nvPr/>
          </p:nvSpPr>
          <p:spPr>
            <a:xfrm>
              <a:off x="1806987" y="2916492"/>
              <a:ext cx="131124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550"/>
                </a:lnSpc>
              </a:pPr>
              <a:r>
                <a:rPr lang="es-VE" sz="550" dirty="0" smtClean="0">
                  <a:latin typeface="Arial" pitchFamily="34" charset="0"/>
                  <a:cs typeface="Arial" pitchFamily="34" charset="0"/>
                </a:rPr>
                <a:t>CUERPO DE BOMBEROS Y BOMBERAS Y ADMON. DE EMERGENCIAS DE CARÁCTER CIVIL DEL MUNICIPIO SAN DIEGO</a:t>
              </a:r>
            </a:p>
          </p:txBody>
        </p:sp>
      </p:grpSp>
      <p:grpSp>
        <p:nvGrpSpPr>
          <p:cNvPr id="186" name="185 Grupo"/>
          <p:cNvGrpSpPr/>
          <p:nvPr/>
        </p:nvGrpSpPr>
        <p:grpSpPr>
          <a:xfrm>
            <a:off x="3344576" y="3130178"/>
            <a:ext cx="1330979" cy="369157"/>
            <a:chOff x="3039776" y="3105858"/>
            <a:chExt cx="1330979" cy="369157"/>
          </a:xfrm>
        </p:grpSpPr>
        <p:sp>
          <p:nvSpPr>
            <p:cNvPr id="131" name="130 CuadroTexto"/>
            <p:cNvSpPr txBox="1"/>
            <p:nvPr/>
          </p:nvSpPr>
          <p:spPr>
            <a:xfrm>
              <a:off x="3039776" y="3105858"/>
              <a:ext cx="1330979" cy="3691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VE" sz="600" dirty="0" smtClean="0">
                  <a:latin typeface="Arial" pitchFamily="34" charset="0"/>
                  <a:cs typeface="Arial" pitchFamily="34" charset="0"/>
                </a:rPr>
                <a:t>DIRECCION DE PLANIFICACION Y PRESUPUESTO</a:t>
              </a:r>
              <a:endParaRPr lang="es-VE" sz="6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131 Rectángulo"/>
            <p:cNvSpPr/>
            <p:nvPr/>
          </p:nvSpPr>
          <p:spPr>
            <a:xfrm>
              <a:off x="3119415" y="3134820"/>
              <a:ext cx="1171047" cy="29418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</p:grpSp>
      <p:grpSp>
        <p:nvGrpSpPr>
          <p:cNvPr id="136" name="135 Grupo"/>
          <p:cNvGrpSpPr/>
          <p:nvPr/>
        </p:nvGrpSpPr>
        <p:grpSpPr>
          <a:xfrm>
            <a:off x="5041844" y="1862647"/>
            <a:ext cx="1189162" cy="400110"/>
            <a:chOff x="1643042" y="1198241"/>
            <a:chExt cx="1189162" cy="400110"/>
          </a:xfrm>
        </p:grpSpPr>
        <p:sp>
          <p:nvSpPr>
            <p:cNvPr id="137" name="136 Rectángulo"/>
            <p:cNvSpPr/>
            <p:nvPr/>
          </p:nvSpPr>
          <p:spPr>
            <a:xfrm>
              <a:off x="1643042" y="1204470"/>
              <a:ext cx="1171047" cy="37557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138" name="137 CuadroTexto"/>
            <p:cNvSpPr txBox="1"/>
            <p:nvPr/>
          </p:nvSpPr>
          <p:spPr>
            <a:xfrm>
              <a:off x="1643042" y="1198241"/>
              <a:ext cx="118916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s-VE" sz="600" dirty="0" smtClean="0">
                  <a:latin typeface="Arial" pitchFamily="34" charset="0"/>
                  <a:cs typeface="Arial" pitchFamily="34" charset="0"/>
                </a:rPr>
                <a:t>DIRECCION DE RELACIONES INSTITUCIONALES Y COMUNICACIONES</a:t>
              </a:r>
              <a:endParaRPr lang="es-VE" sz="600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47" name="146 Grupo"/>
          <p:cNvGrpSpPr/>
          <p:nvPr/>
        </p:nvGrpSpPr>
        <p:grpSpPr>
          <a:xfrm>
            <a:off x="5041844" y="2285733"/>
            <a:ext cx="1189162" cy="267631"/>
            <a:chOff x="5814156" y="1661171"/>
            <a:chExt cx="1189162" cy="267631"/>
          </a:xfrm>
        </p:grpSpPr>
        <p:sp>
          <p:nvSpPr>
            <p:cNvPr id="145" name="144 Rectángulo"/>
            <p:cNvSpPr/>
            <p:nvPr/>
          </p:nvSpPr>
          <p:spPr>
            <a:xfrm>
              <a:off x="5814156" y="1661171"/>
              <a:ext cx="1171047" cy="26763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146" name="145 CuadroTexto"/>
            <p:cNvSpPr txBox="1"/>
            <p:nvPr/>
          </p:nvSpPr>
          <p:spPr>
            <a:xfrm>
              <a:off x="5814156" y="1666026"/>
              <a:ext cx="11891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600"/>
                </a:lnSpc>
              </a:pPr>
              <a:r>
                <a:rPr lang="es-VE" sz="600" dirty="0" smtClean="0">
                  <a:latin typeface="Arial" pitchFamily="34" charset="0"/>
                  <a:cs typeface="Arial" pitchFamily="34" charset="0"/>
                </a:rPr>
                <a:t>OFICINA DE ATENCION AL CIUDADANO</a:t>
              </a:r>
              <a:endParaRPr lang="es-VE" sz="6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71" name="170 Rectángulo"/>
          <p:cNvSpPr/>
          <p:nvPr/>
        </p:nvSpPr>
        <p:spPr>
          <a:xfrm>
            <a:off x="5039418" y="1381110"/>
            <a:ext cx="1171047" cy="4048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172" name="171 CuadroTexto"/>
          <p:cNvSpPr txBox="1"/>
          <p:nvPr/>
        </p:nvSpPr>
        <p:spPr>
          <a:xfrm>
            <a:off x="5019676" y="1357298"/>
            <a:ext cx="1189162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700"/>
              </a:lnSpc>
            </a:pPr>
            <a:r>
              <a:rPr lang="es-VE" sz="600" dirty="0" smtClean="0">
                <a:latin typeface="Arial" pitchFamily="34" charset="0"/>
                <a:cs typeface="Arial" pitchFamily="34" charset="0"/>
              </a:rPr>
              <a:t>SALA TECNICA  Y SECRETARIO DEL CONSEJO LOCAL DE PLANIFICACION PUBLICA</a:t>
            </a:r>
            <a:endParaRPr lang="es-VE" sz="6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73" name="172 Grupo"/>
          <p:cNvGrpSpPr/>
          <p:nvPr/>
        </p:nvGrpSpPr>
        <p:grpSpPr>
          <a:xfrm>
            <a:off x="5041844" y="2624802"/>
            <a:ext cx="1189162" cy="375570"/>
            <a:chOff x="1643042" y="1204470"/>
            <a:chExt cx="1189162" cy="375570"/>
          </a:xfrm>
        </p:grpSpPr>
        <p:sp>
          <p:nvSpPr>
            <p:cNvPr id="174" name="173 Rectángulo"/>
            <p:cNvSpPr/>
            <p:nvPr/>
          </p:nvSpPr>
          <p:spPr>
            <a:xfrm>
              <a:off x="1643042" y="1204470"/>
              <a:ext cx="1171047" cy="37557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175" name="174 CuadroTexto"/>
            <p:cNvSpPr txBox="1"/>
            <p:nvPr/>
          </p:nvSpPr>
          <p:spPr>
            <a:xfrm>
              <a:off x="1643042" y="1209325"/>
              <a:ext cx="1189162" cy="3616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600" dirty="0" smtClean="0">
                  <a:latin typeface="Arial" pitchFamily="34" charset="0"/>
                  <a:cs typeface="Arial" pitchFamily="34" charset="0"/>
                </a:rPr>
                <a:t>INSTITUTO AUTONOMO MUNICIPAL POLICIA DE SAN DIEGO </a:t>
              </a:r>
              <a:r>
                <a:rPr lang="es-VE" sz="600" b="1" dirty="0" smtClean="0">
                  <a:latin typeface="Arial" pitchFamily="34" charset="0"/>
                  <a:cs typeface="Arial" pitchFamily="34" charset="0"/>
                </a:rPr>
                <a:t>(IAMPOSAD)</a:t>
              </a:r>
              <a:endParaRPr lang="es-VE" sz="6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0" name="189 Grupo"/>
          <p:cNvGrpSpPr/>
          <p:nvPr/>
        </p:nvGrpSpPr>
        <p:grpSpPr>
          <a:xfrm>
            <a:off x="4162420" y="4311686"/>
            <a:ext cx="1298240" cy="374046"/>
            <a:chOff x="1524878" y="3287220"/>
            <a:chExt cx="1298240" cy="374046"/>
          </a:xfrm>
        </p:grpSpPr>
        <p:sp>
          <p:nvSpPr>
            <p:cNvPr id="191" name="190 CuadroTexto"/>
            <p:cNvSpPr txBox="1"/>
            <p:nvPr/>
          </p:nvSpPr>
          <p:spPr>
            <a:xfrm>
              <a:off x="1524878" y="3332068"/>
              <a:ext cx="12982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VE" sz="600" dirty="0" smtClean="0">
                  <a:latin typeface="Arial" pitchFamily="34" charset="0"/>
                  <a:cs typeface="Arial" pitchFamily="34" charset="0"/>
                </a:rPr>
                <a:t>COORDINACION DE GESTION SOCIAL</a:t>
              </a:r>
            </a:p>
          </p:txBody>
        </p:sp>
        <p:sp>
          <p:nvSpPr>
            <p:cNvPr id="192" name="191 Rectángulo"/>
            <p:cNvSpPr/>
            <p:nvPr/>
          </p:nvSpPr>
          <p:spPr>
            <a:xfrm>
              <a:off x="1592874" y="3287220"/>
              <a:ext cx="1171047" cy="37404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</p:grpSp>
      <p:cxnSp>
        <p:nvCxnSpPr>
          <p:cNvPr id="193" name="192 Conector recto"/>
          <p:cNvCxnSpPr/>
          <p:nvPr/>
        </p:nvCxnSpPr>
        <p:spPr>
          <a:xfrm rot="5400000">
            <a:off x="8044761" y="4280307"/>
            <a:ext cx="144095" cy="117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186 CuadroTexto"/>
          <p:cNvSpPr txBox="1"/>
          <p:nvPr/>
        </p:nvSpPr>
        <p:spPr>
          <a:xfrm>
            <a:off x="1300652" y="4313037"/>
            <a:ext cx="129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600" dirty="0" smtClean="0">
                <a:latin typeface="Arial" pitchFamily="34" charset="0"/>
                <a:cs typeface="Arial" pitchFamily="34" charset="0"/>
              </a:rPr>
              <a:t>COORDINACION DE GESTION INTERNA Y ADMINISTRACION TRIBUTARIA</a:t>
            </a:r>
          </a:p>
        </p:txBody>
      </p:sp>
      <p:sp>
        <p:nvSpPr>
          <p:cNvPr id="188" name="187 Rectángulo"/>
          <p:cNvSpPr/>
          <p:nvPr/>
        </p:nvSpPr>
        <p:spPr>
          <a:xfrm>
            <a:off x="1376338" y="4311435"/>
            <a:ext cx="1153833" cy="37404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cxnSp>
        <p:nvCxnSpPr>
          <p:cNvPr id="283" name="282 Conector recto"/>
          <p:cNvCxnSpPr/>
          <p:nvPr/>
        </p:nvCxnSpPr>
        <p:spPr>
          <a:xfrm rot="10800000">
            <a:off x="1204707" y="6508681"/>
            <a:ext cx="73152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283 Conector recto"/>
          <p:cNvCxnSpPr/>
          <p:nvPr/>
        </p:nvCxnSpPr>
        <p:spPr>
          <a:xfrm rot="16200000" flipH="1">
            <a:off x="1913886" y="6535012"/>
            <a:ext cx="51515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6" name="255 Conector recto"/>
          <p:cNvCxnSpPr/>
          <p:nvPr/>
        </p:nvCxnSpPr>
        <p:spPr>
          <a:xfrm rot="10800000">
            <a:off x="1202002" y="5466196"/>
            <a:ext cx="73152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256 Conector recto"/>
          <p:cNvCxnSpPr/>
          <p:nvPr/>
        </p:nvCxnSpPr>
        <p:spPr>
          <a:xfrm rot="16200000" flipH="1">
            <a:off x="1911181" y="5492527"/>
            <a:ext cx="51515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169 Conector recto"/>
          <p:cNvCxnSpPr/>
          <p:nvPr/>
        </p:nvCxnSpPr>
        <p:spPr>
          <a:xfrm rot="16200000" flipH="1">
            <a:off x="1884376" y="4741875"/>
            <a:ext cx="109005" cy="82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200 CuadroTexto"/>
          <p:cNvSpPr txBox="1"/>
          <p:nvPr/>
        </p:nvSpPr>
        <p:spPr>
          <a:xfrm>
            <a:off x="1293470" y="4782999"/>
            <a:ext cx="1298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600" dirty="0" smtClean="0">
                <a:latin typeface="Arial" pitchFamily="34" charset="0"/>
                <a:cs typeface="Arial" pitchFamily="34" charset="0"/>
              </a:rPr>
              <a:t>DIRECCION DE CONSULTORIA JURIDICA</a:t>
            </a:r>
          </a:p>
        </p:txBody>
      </p:sp>
      <p:sp>
        <p:nvSpPr>
          <p:cNvPr id="202" name="201 Rectángulo"/>
          <p:cNvSpPr/>
          <p:nvPr/>
        </p:nvSpPr>
        <p:spPr>
          <a:xfrm>
            <a:off x="1376338" y="4798650"/>
            <a:ext cx="1156175" cy="2734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cxnSp>
        <p:nvCxnSpPr>
          <p:cNvPr id="230" name="229 Conector recto"/>
          <p:cNvCxnSpPr/>
          <p:nvPr/>
        </p:nvCxnSpPr>
        <p:spPr>
          <a:xfrm rot="5400000">
            <a:off x="306154" y="5630695"/>
            <a:ext cx="1765643" cy="26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4" name="233 Conector recto"/>
          <p:cNvCxnSpPr/>
          <p:nvPr/>
        </p:nvCxnSpPr>
        <p:spPr>
          <a:xfrm rot="10800000">
            <a:off x="1208059" y="5106768"/>
            <a:ext cx="73152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238 Conector recto"/>
          <p:cNvCxnSpPr/>
          <p:nvPr/>
        </p:nvCxnSpPr>
        <p:spPr>
          <a:xfrm rot="16200000" flipH="1">
            <a:off x="1917238" y="5133099"/>
            <a:ext cx="51515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204 CuadroTexto"/>
          <p:cNvSpPr txBox="1"/>
          <p:nvPr/>
        </p:nvSpPr>
        <p:spPr>
          <a:xfrm>
            <a:off x="1353334" y="5160765"/>
            <a:ext cx="114300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600" dirty="0" smtClean="0">
                <a:latin typeface="Arial" pitchFamily="34" charset="0"/>
                <a:cs typeface="Arial" pitchFamily="34" charset="0"/>
              </a:rPr>
              <a:t>TESORERIA</a:t>
            </a:r>
          </a:p>
        </p:txBody>
      </p:sp>
      <p:sp>
        <p:nvSpPr>
          <p:cNvPr id="259" name="258 Rectángulo"/>
          <p:cNvSpPr/>
          <p:nvPr/>
        </p:nvSpPr>
        <p:spPr>
          <a:xfrm>
            <a:off x="1376338" y="5155840"/>
            <a:ext cx="1153794" cy="2734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60" name="259 Rectángulo"/>
          <p:cNvSpPr/>
          <p:nvPr/>
        </p:nvSpPr>
        <p:spPr>
          <a:xfrm>
            <a:off x="1376338" y="5510326"/>
            <a:ext cx="1153794" cy="27342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09" name="208 CuadroTexto"/>
          <p:cNvSpPr txBox="1"/>
          <p:nvPr/>
        </p:nvSpPr>
        <p:spPr>
          <a:xfrm>
            <a:off x="1447776" y="5509455"/>
            <a:ext cx="10715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600" dirty="0" smtClean="0">
                <a:latin typeface="Arial" pitchFamily="34" charset="0"/>
                <a:cs typeface="Arial" pitchFamily="34" charset="0"/>
              </a:rPr>
              <a:t>DIRECCION DE RECURSOS HUMANO</a:t>
            </a:r>
          </a:p>
        </p:txBody>
      </p:sp>
      <p:cxnSp>
        <p:nvCxnSpPr>
          <p:cNvPr id="264" name="263 Conector recto"/>
          <p:cNvCxnSpPr/>
          <p:nvPr/>
        </p:nvCxnSpPr>
        <p:spPr>
          <a:xfrm rot="10800000">
            <a:off x="1204707" y="5817305"/>
            <a:ext cx="73152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264 Conector recto"/>
          <p:cNvCxnSpPr/>
          <p:nvPr/>
        </p:nvCxnSpPr>
        <p:spPr>
          <a:xfrm rot="16200000" flipH="1">
            <a:off x="1913886" y="5843636"/>
            <a:ext cx="51515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7" name="266 Rectángulo"/>
          <p:cNvSpPr/>
          <p:nvPr/>
        </p:nvSpPr>
        <p:spPr>
          <a:xfrm>
            <a:off x="1376338" y="5865538"/>
            <a:ext cx="1154510" cy="27342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2" name="211 CuadroTexto"/>
          <p:cNvSpPr txBox="1"/>
          <p:nvPr/>
        </p:nvSpPr>
        <p:spPr>
          <a:xfrm>
            <a:off x="1387840" y="5857892"/>
            <a:ext cx="1143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600" dirty="0" smtClean="0">
                <a:latin typeface="Arial" pitchFamily="34" charset="0"/>
                <a:cs typeface="Arial" pitchFamily="34" charset="0"/>
              </a:rPr>
              <a:t>DIRECCION DE INFORMATICA</a:t>
            </a:r>
          </a:p>
        </p:txBody>
      </p:sp>
      <p:cxnSp>
        <p:nvCxnSpPr>
          <p:cNvPr id="273" name="272 Conector recto"/>
          <p:cNvCxnSpPr/>
          <p:nvPr/>
        </p:nvCxnSpPr>
        <p:spPr>
          <a:xfrm rot="10800000">
            <a:off x="1204707" y="6168744"/>
            <a:ext cx="73152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273 Conector recto"/>
          <p:cNvCxnSpPr/>
          <p:nvPr/>
        </p:nvCxnSpPr>
        <p:spPr>
          <a:xfrm rot="16200000" flipH="1">
            <a:off x="1913886" y="6195075"/>
            <a:ext cx="51515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" name="275 Rectángulo"/>
          <p:cNvSpPr/>
          <p:nvPr/>
        </p:nvSpPr>
        <p:spPr>
          <a:xfrm>
            <a:off x="1376338" y="6202428"/>
            <a:ext cx="1154510" cy="273424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5" name="214 CuadroTexto"/>
          <p:cNvSpPr txBox="1"/>
          <p:nvPr/>
        </p:nvSpPr>
        <p:spPr>
          <a:xfrm>
            <a:off x="1386130" y="6153974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600" dirty="0" smtClean="0">
                <a:latin typeface="Arial" pitchFamily="34" charset="0"/>
                <a:cs typeface="Arial" pitchFamily="34" charset="0"/>
              </a:rPr>
              <a:t>DIRECCION DE ADMINISTRACION TRIBUTARIA</a:t>
            </a:r>
          </a:p>
        </p:txBody>
      </p:sp>
      <p:sp>
        <p:nvSpPr>
          <p:cNvPr id="280" name="279 Rectángulo"/>
          <p:cNvSpPr/>
          <p:nvPr/>
        </p:nvSpPr>
        <p:spPr>
          <a:xfrm>
            <a:off x="1376338" y="6552520"/>
            <a:ext cx="1153794" cy="24509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218" name="217 CuadroTexto"/>
          <p:cNvSpPr txBox="1"/>
          <p:nvPr/>
        </p:nvSpPr>
        <p:spPr>
          <a:xfrm>
            <a:off x="1382089" y="6538938"/>
            <a:ext cx="1143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600" dirty="0" smtClean="0">
                <a:latin typeface="Arial" pitchFamily="34" charset="0"/>
                <a:cs typeface="Arial" pitchFamily="34" charset="0"/>
              </a:rPr>
              <a:t>DIRECCION DE ADMINISTRACION</a:t>
            </a:r>
          </a:p>
        </p:txBody>
      </p:sp>
      <p:grpSp>
        <p:nvGrpSpPr>
          <p:cNvPr id="294" name="281 Grupo"/>
          <p:cNvGrpSpPr/>
          <p:nvPr/>
        </p:nvGrpSpPr>
        <p:grpSpPr>
          <a:xfrm>
            <a:off x="4080980" y="6544857"/>
            <a:ext cx="734937" cy="52089"/>
            <a:chOff x="903259" y="5135523"/>
            <a:chExt cx="734937" cy="52089"/>
          </a:xfrm>
        </p:grpSpPr>
        <p:cxnSp>
          <p:nvCxnSpPr>
            <p:cNvPr id="325" name="324 Conector recto"/>
            <p:cNvCxnSpPr/>
            <p:nvPr/>
          </p:nvCxnSpPr>
          <p:spPr>
            <a:xfrm rot="10800000">
              <a:off x="903259" y="5135523"/>
              <a:ext cx="73152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325 Conector recto"/>
            <p:cNvCxnSpPr/>
            <p:nvPr/>
          </p:nvCxnSpPr>
          <p:spPr>
            <a:xfrm rot="16200000" flipH="1">
              <a:off x="1612438" y="5161854"/>
              <a:ext cx="51515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5" name="254 Grupo"/>
          <p:cNvGrpSpPr/>
          <p:nvPr/>
        </p:nvGrpSpPr>
        <p:grpSpPr>
          <a:xfrm>
            <a:off x="4078275" y="5502372"/>
            <a:ext cx="734937" cy="52089"/>
            <a:chOff x="903259" y="5135523"/>
            <a:chExt cx="734937" cy="52089"/>
          </a:xfrm>
        </p:grpSpPr>
        <p:cxnSp>
          <p:nvCxnSpPr>
            <p:cNvPr id="323" name="322 Conector recto"/>
            <p:cNvCxnSpPr/>
            <p:nvPr/>
          </p:nvCxnSpPr>
          <p:spPr>
            <a:xfrm rot="10800000">
              <a:off x="903259" y="5135523"/>
              <a:ext cx="73152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323 Conector recto"/>
            <p:cNvCxnSpPr/>
            <p:nvPr/>
          </p:nvCxnSpPr>
          <p:spPr>
            <a:xfrm rot="16200000" flipH="1">
              <a:off x="1612438" y="5161854"/>
              <a:ext cx="51515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6" name="295 Conector recto"/>
          <p:cNvCxnSpPr/>
          <p:nvPr/>
        </p:nvCxnSpPr>
        <p:spPr>
          <a:xfrm rot="16200000" flipH="1">
            <a:off x="4741581" y="4758981"/>
            <a:ext cx="145942" cy="202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296 CuadroTexto"/>
          <p:cNvSpPr txBox="1"/>
          <p:nvPr/>
        </p:nvSpPr>
        <p:spPr>
          <a:xfrm>
            <a:off x="4198498" y="4784669"/>
            <a:ext cx="129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600" dirty="0" smtClean="0">
                <a:latin typeface="Arial" pitchFamily="34" charset="0"/>
                <a:cs typeface="Arial" pitchFamily="34" charset="0"/>
              </a:rPr>
              <a:t>DIRECCION DE PARTICIPACION CIUDADANA Y DESARROLLO SOCIAL</a:t>
            </a:r>
          </a:p>
        </p:txBody>
      </p:sp>
      <p:sp>
        <p:nvSpPr>
          <p:cNvPr id="298" name="297 Rectángulo"/>
          <p:cNvSpPr/>
          <p:nvPr/>
        </p:nvSpPr>
        <p:spPr>
          <a:xfrm>
            <a:off x="4237739" y="4834826"/>
            <a:ext cx="1171047" cy="2734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cxnSp>
        <p:nvCxnSpPr>
          <p:cNvPr id="299" name="298 Conector recto"/>
          <p:cNvCxnSpPr/>
          <p:nvPr/>
        </p:nvCxnSpPr>
        <p:spPr>
          <a:xfrm rot="10800000">
            <a:off x="4084043" y="4783436"/>
            <a:ext cx="73152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299 Conector recto"/>
          <p:cNvCxnSpPr/>
          <p:nvPr/>
        </p:nvCxnSpPr>
        <p:spPr>
          <a:xfrm rot="5400000">
            <a:off x="3196714" y="5662108"/>
            <a:ext cx="1765643" cy="262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1" name="253 Grupo"/>
          <p:cNvGrpSpPr/>
          <p:nvPr/>
        </p:nvGrpSpPr>
        <p:grpSpPr>
          <a:xfrm>
            <a:off x="4084332" y="5142944"/>
            <a:ext cx="734937" cy="52089"/>
            <a:chOff x="903259" y="5135523"/>
            <a:chExt cx="734937" cy="52089"/>
          </a:xfrm>
        </p:grpSpPr>
        <p:cxnSp>
          <p:nvCxnSpPr>
            <p:cNvPr id="321" name="320 Conector recto"/>
            <p:cNvCxnSpPr/>
            <p:nvPr/>
          </p:nvCxnSpPr>
          <p:spPr>
            <a:xfrm rot="10800000">
              <a:off x="903259" y="5135523"/>
              <a:ext cx="73152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321 Conector recto"/>
            <p:cNvCxnSpPr/>
            <p:nvPr/>
          </p:nvCxnSpPr>
          <p:spPr>
            <a:xfrm rot="16200000" flipH="1">
              <a:off x="1612438" y="5161854"/>
              <a:ext cx="51515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2" name="301 CuadroTexto"/>
          <p:cNvSpPr txBox="1"/>
          <p:nvPr/>
        </p:nvSpPr>
        <p:spPr>
          <a:xfrm>
            <a:off x="4229607" y="5196941"/>
            <a:ext cx="1143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600" dirty="0" smtClean="0">
                <a:latin typeface="Arial" pitchFamily="34" charset="0"/>
                <a:cs typeface="Arial" pitchFamily="34" charset="0"/>
              </a:rPr>
              <a:t>DIRECCION DE REGISTRO CIVIL</a:t>
            </a:r>
          </a:p>
        </p:txBody>
      </p:sp>
      <p:sp>
        <p:nvSpPr>
          <p:cNvPr id="303" name="302 Rectángulo"/>
          <p:cNvSpPr/>
          <p:nvPr/>
        </p:nvSpPr>
        <p:spPr>
          <a:xfrm>
            <a:off x="4235358" y="5192016"/>
            <a:ext cx="1171047" cy="2734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pSp>
        <p:nvGrpSpPr>
          <p:cNvPr id="304" name="260 Grupo"/>
          <p:cNvGrpSpPr/>
          <p:nvPr/>
        </p:nvGrpSpPr>
        <p:grpSpPr>
          <a:xfrm>
            <a:off x="4235358" y="5536878"/>
            <a:ext cx="1171047" cy="283048"/>
            <a:chOff x="1054285" y="5574844"/>
            <a:chExt cx="1171047" cy="283048"/>
          </a:xfrm>
        </p:grpSpPr>
        <p:sp>
          <p:nvSpPr>
            <p:cNvPr id="319" name="318 Rectángulo"/>
            <p:cNvSpPr/>
            <p:nvPr/>
          </p:nvSpPr>
          <p:spPr>
            <a:xfrm>
              <a:off x="1054285" y="5584468"/>
              <a:ext cx="1171047" cy="2734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320" name="319 CuadroTexto"/>
            <p:cNvSpPr txBox="1"/>
            <p:nvPr/>
          </p:nvSpPr>
          <p:spPr>
            <a:xfrm>
              <a:off x="1071538" y="5574844"/>
              <a:ext cx="1143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VE" sz="600" dirty="0" smtClean="0">
                  <a:latin typeface="Arial" pitchFamily="34" charset="0"/>
                  <a:cs typeface="Arial" pitchFamily="34" charset="0"/>
                </a:rPr>
                <a:t>FUNDACION SAN DIEGO PARA LOS NIÑOS</a:t>
              </a:r>
            </a:p>
          </p:txBody>
        </p:sp>
      </p:grpSp>
      <p:grpSp>
        <p:nvGrpSpPr>
          <p:cNvPr id="305" name="262 Grupo"/>
          <p:cNvGrpSpPr/>
          <p:nvPr/>
        </p:nvGrpSpPr>
        <p:grpSpPr>
          <a:xfrm>
            <a:off x="4080980" y="5853481"/>
            <a:ext cx="734937" cy="52089"/>
            <a:chOff x="903259" y="5135523"/>
            <a:chExt cx="734937" cy="52089"/>
          </a:xfrm>
        </p:grpSpPr>
        <p:cxnSp>
          <p:nvCxnSpPr>
            <p:cNvPr id="317" name="316 Conector recto"/>
            <p:cNvCxnSpPr/>
            <p:nvPr/>
          </p:nvCxnSpPr>
          <p:spPr>
            <a:xfrm rot="10800000">
              <a:off x="903259" y="5135523"/>
              <a:ext cx="73152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317 Conector recto"/>
            <p:cNvCxnSpPr/>
            <p:nvPr/>
          </p:nvCxnSpPr>
          <p:spPr>
            <a:xfrm rot="16200000" flipH="1">
              <a:off x="1612438" y="5161854"/>
              <a:ext cx="51515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6" name="268 Grupo"/>
          <p:cNvGrpSpPr/>
          <p:nvPr/>
        </p:nvGrpSpPr>
        <p:grpSpPr>
          <a:xfrm>
            <a:off x="4236074" y="5894068"/>
            <a:ext cx="1171047" cy="281070"/>
            <a:chOff x="2186507" y="5672333"/>
            <a:chExt cx="1171047" cy="281070"/>
          </a:xfrm>
        </p:grpSpPr>
        <p:sp>
          <p:nvSpPr>
            <p:cNvPr id="315" name="314 Rectángulo"/>
            <p:cNvSpPr/>
            <p:nvPr/>
          </p:nvSpPr>
          <p:spPr>
            <a:xfrm>
              <a:off x="2186507" y="5679979"/>
              <a:ext cx="1171047" cy="2734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316" name="315 CuadroTexto"/>
            <p:cNvSpPr txBox="1"/>
            <p:nvPr/>
          </p:nvSpPr>
          <p:spPr>
            <a:xfrm>
              <a:off x="2214546" y="5672333"/>
              <a:ext cx="1143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VE" sz="600" dirty="0" smtClean="0">
                  <a:latin typeface="Arial" pitchFamily="34" charset="0"/>
                  <a:cs typeface="Arial" pitchFamily="34" charset="0"/>
                </a:rPr>
                <a:t>DIRECCION DE EDUCACION Y CULTURA</a:t>
              </a:r>
            </a:p>
          </p:txBody>
        </p:sp>
      </p:grpSp>
      <p:grpSp>
        <p:nvGrpSpPr>
          <p:cNvPr id="307" name="271 Grupo"/>
          <p:cNvGrpSpPr/>
          <p:nvPr/>
        </p:nvGrpSpPr>
        <p:grpSpPr>
          <a:xfrm>
            <a:off x="4080980" y="6204920"/>
            <a:ext cx="734937" cy="52089"/>
            <a:chOff x="903259" y="5135523"/>
            <a:chExt cx="734937" cy="52089"/>
          </a:xfrm>
        </p:grpSpPr>
        <p:cxnSp>
          <p:nvCxnSpPr>
            <p:cNvPr id="313" name="312 Conector recto"/>
            <p:cNvCxnSpPr/>
            <p:nvPr/>
          </p:nvCxnSpPr>
          <p:spPr>
            <a:xfrm rot="10800000">
              <a:off x="903259" y="5135523"/>
              <a:ext cx="73152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313 Conector recto"/>
            <p:cNvCxnSpPr/>
            <p:nvPr/>
          </p:nvCxnSpPr>
          <p:spPr>
            <a:xfrm rot="16200000" flipH="1">
              <a:off x="1612438" y="5161854"/>
              <a:ext cx="51515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8" name="285 Grupo"/>
          <p:cNvGrpSpPr/>
          <p:nvPr/>
        </p:nvGrpSpPr>
        <p:grpSpPr>
          <a:xfrm>
            <a:off x="4236074" y="6228254"/>
            <a:ext cx="1171047" cy="283774"/>
            <a:chOff x="1055001" y="6245815"/>
            <a:chExt cx="1171047" cy="283774"/>
          </a:xfrm>
        </p:grpSpPr>
        <p:sp>
          <p:nvSpPr>
            <p:cNvPr id="311" name="310 Rectángulo"/>
            <p:cNvSpPr/>
            <p:nvPr/>
          </p:nvSpPr>
          <p:spPr>
            <a:xfrm>
              <a:off x="1055001" y="6256165"/>
              <a:ext cx="1171047" cy="2734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312" name="311 CuadroTexto"/>
            <p:cNvSpPr txBox="1"/>
            <p:nvPr/>
          </p:nvSpPr>
          <p:spPr>
            <a:xfrm>
              <a:off x="1081330" y="6245815"/>
              <a:ext cx="1143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VE" sz="600" dirty="0" smtClean="0">
                  <a:latin typeface="Arial" pitchFamily="34" charset="0"/>
                  <a:cs typeface="Arial" pitchFamily="34" charset="0"/>
                </a:rPr>
                <a:t>FUNDACION SALUD PARA TODOS SAN DIEGO</a:t>
              </a:r>
            </a:p>
          </p:txBody>
        </p:sp>
      </p:grpSp>
      <p:sp>
        <p:nvSpPr>
          <p:cNvPr id="309" name="308 Rectángulo"/>
          <p:cNvSpPr/>
          <p:nvPr/>
        </p:nvSpPr>
        <p:spPr>
          <a:xfrm>
            <a:off x="4235358" y="6588696"/>
            <a:ext cx="1171047" cy="24509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10" name="309 CuadroTexto"/>
          <p:cNvSpPr txBox="1"/>
          <p:nvPr/>
        </p:nvSpPr>
        <p:spPr>
          <a:xfrm>
            <a:off x="4144987" y="6558344"/>
            <a:ext cx="140425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500" dirty="0" smtClean="0">
                <a:latin typeface="Arial" pitchFamily="34" charset="0"/>
                <a:cs typeface="Arial" pitchFamily="34" charset="0"/>
              </a:rPr>
              <a:t>INSTITUTO AUTONOMO MUNICIPAL DEL DEPORTE SAN DIEGO</a:t>
            </a:r>
          </a:p>
          <a:p>
            <a:pPr algn="ctr"/>
            <a:r>
              <a:rPr lang="es-VE" sz="500" b="1" dirty="0" smtClean="0">
                <a:latin typeface="Arial" pitchFamily="34" charset="0"/>
                <a:cs typeface="Arial" pitchFamily="34" charset="0"/>
              </a:rPr>
              <a:t>IAMDESANDI</a:t>
            </a:r>
          </a:p>
        </p:txBody>
      </p:sp>
      <p:cxnSp>
        <p:nvCxnSpPr>
          <p:cNvPr id="328" name="327 Conector recto"/>
          <p:cNvCxnSpPr/>
          <p:nvPr/>
        </p:nvCxnSpPr>
        <p:spPr>
          <a:xfrm>
            <a:off x="4817699" y="4732909"/>
            <a:ext cx="1269248" cy="205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7" name="386 Grupo"/>
          <p:cNvGrpSpPr/>
          <p:nvPr/>
        </p:nvGrpSpPr>
        <p:grpSpPr>
          <a:xfrm>
            <a:off x="5500187" y="4795091"/>
            <a:ext cx="1215893" cy="369332"/>
            <a:chOff x="5195387" y="4795091"/>
            <a:chExt cx="1215893" cy="369332"/>
          </a:xfrm>
        </p:grpSpPr>
        <p:sp>
          <p:nvSpPr>
            <p:cNvPr id="333" name="332 Rectángulo"/>
            <p:cNvSpPr/>
            <p:nvPr/>
          </p:nvSpPr>
          <p:spPr>
            <a:xfrm>
              <a:off x="5195387" y="4838599"/>
              <a:ext cx="1171047" cy="2734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334" name="333 CuadroTexto"/>
            <p:cNvSpPr txBox="1"/>
            <p:nvPr/>
          </p:nvSpPr>
          <p:spPr>
            <a:xfrm>
              <a:off x="5196834" y="4795091"/>
              <a:ext cx="12144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600" dirty="0" smtClean="0">
                  <a:latin typeface="Arial" pitchFamily="34" charset="0"/>
                  <a:cs typeface="Arial" pitchFamily="34" charset="0"/>
                </a:rPr>
                <a:t>OFICINA DE REGISTRO PARA LA DEFENSA INTEGRAL MUNICIPAL</a:t>
              </a:r>
            </a:p>
          </p:txBody>
        </p:sp>
      </p:grpSp>
      <p:cxnSp>
        <p:nvCxnSpPr>
          <p:cNvPr id="346" name="345 Conector recto"/>
          <p:cNvCxnSpPr/>
          <p:nvPr/>
        </p:nvCxnSpPr>
        <p:spPr>
          <a:xfrm rot="5400000">
            <a:off x="4757077" y="4253061"/>
            <a:ext cx="12071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0" name="254 Grupo"/>
          <p:cNvGrpSpPr/>
          <p:nvPr/>
        </p:nvGrpSpPr>
        <p:grpSpPr>
          <a:xfrm>
            <a:off x="7376939" y="5467540"/>
            <a:ext cx="734937" cy="52089"/>
            <a:chOff x="903259" y="5135523"/>
            <a:chExt cx="734937" cy="52089"/>
          </a:xfrm>
        </p:grpSpPr>
        <p:cxnSp>
          <p:nvCxnSpPr>
            <p:cNvPr id="378" name="377 Conector recto"/>
            <p:cNvCxnSpPr/>
            <p:nvPr/>
          </p:nvCxnSpPr>
          <p:spPr>
            <a:xfrm rot="10800000">
              <a:off x="903259" y="5135523"/>
              <a:ext cx="73152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378 Conector recto"/>
            <p:cNvCxnSpPr/>
            <p:nvPr/>
          </p:nvCxnSpPr>
          <p:spPr>
            <a:xfrm rot="16200000" flipH="1">
              <a:off x="1612438" y="5161854"/>
              <a:ext cx="51515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1" name="350 Conector recto"/>
          <p:cNvCxnSpPr/>
          <p:nvPr/>
        </p:nvCxnSpPr>
        <p:spPr>
          <a:xfrm rot="16200000" flipH="1">
            <a:off x="8059313" y="4743219"/>
            <a:ext cx="109005" cy="82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2" name="351 CuadroTexto"/>
          <p:cNvSpPr txBox="1"/>
          <p:nvPr/>
        </p:nvSpPr>
        <p:spPr>
          <a:xfrm>
            <a:off x="7468407" y="4784343"/>
            <a:ext cx="1298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600" dirty="0" smtClean="0">
                <a:latin typeface="Arial" pitchFamily="34" charset="0"/>
                <a:cs typeface="Arial" pitchFamily="34" charset="0"/>
              </a:rPr>
              <a:t>DIRECCION DE INFRAESTRUCTURA</a:t>
            </a:r>
          </a:p>
        </p:txBody>
      </p:sp>
      <p:sp>
        <p:nvSpPr>
          <p:cNvPr id="353" name="352 Rectángulo"/>
          <p:cNvSpPr/>
          <p:nvPr/>
        </p:nvSpPr>
        <p:spPr>
          <a:xfrm>
            <a:off x="7536403" y="4799994"/>
            <a:ext cx="1171047" cy="2734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cxnSp>
        <p:nvCxnSpPr>
          <p:cNvPr id="354" name="353 Conector recto"/>
          <p:cNvCxnSpPr/>
          <p:nvPr/>
        </p:nvCxnSpPr>
        <p:spPr>
          <a:xfrm rot="10800000">
            <a:off x="7382707" y="4739079"/>
            <a:ext cx="73152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5" name="354 Conector recto"/>
          <p:cNvCxnSpPr/>
          <p:nvPr/>
        </p:nvCxnSpPr>
        <p:spPr>
          <a:xfrm rot="5400000">
            <a:off x="6609139" y="5516145"/>
            <a:ext cx="154075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6" name="253 Grupo"/>
          <p:cNvGrpSpPr/>
          <p:nvPr/>
        </p:nvGrpSpPr>
        <p:grpSpPr>
          <a:xfrm>
            <a:off x="7382996" y="5108112"/>
            <a:ext cx="734937" cy="52089"/>
            <a:chOff x="903259" y="5135523"/>
            <a:chExt cx="734937" cy="52089"/>
          </a:xfrm>
        </p:grpSpPr>
        <p:cxnSp>
          <p:nvCxnSpPr>
            <p:cNvPr id="376" name="375 Conector recto"/>
            <p:cNvCxnSpPr/>
            <p:nvPr/>
          </p:nvCxnSpPr>
          <p:spPr>
            <a:xfrm rot="10800000">
              <a:off x="903259" y="5135523"/>
              <a:ext cx="73152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376 Conector recto"/>
            <p:cNvCxnSpPr/>
            <p:nvPr/>
          </p:nvCxnSpPr>
          <p:spPr>
            <a:xfrm rot="16200000" flipH="1">
              <a:off x="1612438" y="5161854"/>
              <a:ext cx="51515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7" name="356 CuadroTexto"/>
          <p:cNvSpPr txBox="1"/>
          <p:nvPr/>
        </p:nvSpPr>
        <p:spPr>
          <a:xfrm>
            <a:off x="7560466" y="5143512"/>
            <a:ext cx="11430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600"/>
              </a:lnSpc>
            </a:pPr>
            <a:r>
              <a:rPr lang="es-VE" sz="600" dirty="0" smtClean="0">
                <a:latin typeface="Arial" pitchFamily="34" charset="0"/>
                <a:cs typeface="Arial" pitchFamily="34" charset="0"/>
              </a:rPr>
              <a:t>DIRECCION DE DESARROLLO URBANO Y CATASTRO</a:t>
            </a:r>
          </a:p>
        </p:txBody>
      </p:sp>
      <p:sp>
        <p:nvSpPr>
          <p:cNvPr id="358" name="357 Rectángulo"/>
          <p:cNvSpPr/>
          <p:nvPr/>
        </p:nvSpPr>
        <p:spPr>
          <a:xfrm>
            <a:off x="7534022" y="5157184"/>
            <a:ext cx="1171047" cy="2734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grpSp>
        <p:nvGrpSpPr>
          <p:cNvPr id="359" name="260 Grupo"/>
          <p:cNvGrpSpPr/>
          <p:nvPr/>
        </p:nvGrpSpPr>
        <p:grpSpPr>
          <a:xfrm>
            <a:off x="7474324" y="5473294"/>
            <a:ext cx="1285884" cy="415498"/>
            <a:chOff x="994587" y="5546089"/>
            <a:chExt cx="1285884" cy="322478"/>
          </a:xfrm>
        </p:grpSpPr>
        <p:sp>
          <p:nvSpPr>
            <p:cNvPr id="374" name="373 Rectángulo"/>
            <p:cNvSpPr/>
            <p:nvPr/>
          </p:nvSpPr>
          <p:spPr>
            <a:xfrm>
              <a:off x="1054285" y="5584468"/>
              <a:ext cx="1171047" cy="2734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375" name="374 CuadroTexto"/>
            <p:cNvSpPr txBox="1"/>
            <p:nvPr/>
          </p:nvSpPr>
          <p:spPr>
            <a:xfrm>
              <a:off x="994587" y="5546089"/>
              <a:ext cx="1285884" cy="3224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VE" sz="400" dirty="0" smtClean="0">
                  <a:latin typeface="Arial" pitchFamily="34" charset="0"/>
                  <a:cs typeface="Arial" pitchFamily="34" charset="0"/>
                </a:rPr>
                <a:t>INST. AUTONOMO DE FUNCION, MANTENIMIENTO Y CONSERVACION URBANA Y AMBIENTAL DEL MUNICIPIO SAN DIEGO      </a:t>
              </a:r>
            </a:p>
            <a:p>
              <a:pPr algn="ctr"/>
              <a:r>
                <a:rPr lang="es-VE" sz="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s-VE" sz="500" b="1" dirty="0" smtClean="0">
                  <a:latin typeface="Arial" pitchFamily="34" charset="0"/>
                  <a:cs typeface="Arial" pitchFamily="34" charset="0"/>
                </a:rPr>
                <a:t>IAMFUMCOSANDI</a:t>
              </a:r>
            </a:p>
          </p:txBody>
        </p:sp>
      </p:grpSp>
      <p:grpSp>
        <p:nvGrpSpPr>
          <p:cNvPr id="360" name="262 Grupo"/>
          <p:cNvGrpSpPr/>
          <p:nvPr/>
        </p:nvGrpSpPr>
        <p:grpSpPr>
          <a:xfrm>
            <a:off x="7379644" y="5894849"/>
            <a:ext cx="734937" cy="52089"/>
            <a:chOff x="903259" y="5135523"/>
            <a:chExt cx="734937" cy="52089"/>
          </a:xfrm>
        </p:grpSpPr>
        <p:cxnSp>
          <p:nvCxnSpPr>
            <p:cNvPr id="372" name="371 Conector recto"/>
            <p:cNvCxnSpPr/>
            <p:nvPr/>
          </p:nvCxnSpPr>
          <p:spPr>
            <a:xfrm rot="10800000">
              <a:off x="903259" y="5135523"/>
              <a:ext cx="73152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372 Conector recto"/>
            <p:cNvCxnSpPr/>
            <p:nvPr/>
          </p:nvCxnSpPr>
          <p:spPr>
            <a:xfrm rot="16200000" flipH="1">
              <a:off x="1612438" y="5161854"/>
              <a:ext cx="51515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1" name="268 Grupo"/>
          <p:cNvGrpSpPr/>
          <p:nvPr/>
        </p:nvGrpSpPr>
        <p:grpSpPr>
          <a:xfrm>
            <a:off x="7487810" y="5919205"/>
            <a:ext cx="1272397" cy="338554"/>
            <a:chOff x="2139579" y="5646577"/>
            <a:chExt cx="1272397" cy="338554"/>
          </a:xfrm>
        </p:grpSpPr>
        <p:sp>
          <p:nvSpPr>
            <p:cNvPr id="370" name="369 Rectángulo"/>
            <p:cNvSpPr/>
            <p:nvPr/>
          </p:nvSpPr>
          <p:spPr>
            <a:xfrm>
              <a:off x="2186507" y="5679979"/>
              <a:ext cx="1171047" cy="2734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371" name="370 CuadroTexto"/>
            <p:cNvSpPr txBox="1"/>
            <p:nvPr/>
          </p:nvSpPr>
          <p:spPr>
            <a:xfrm>
              <a:off x="2139579" y="5646577"/>
              <a:ext cx="127239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VE" sz="500" dirty="0" smtClean="0">
                  <a:latin typeface="Arial" pitchFamily="34" charset="0"/>
                  <a:cs typeface="Arial" pitchFamily="34" charset="0"/>
                </a:rPr>
                <a:t>VIALIDAD DE SAN DIEGO INSTITUTO AUTONOMO MUNICIPAL  </a:t>
              </a:r>
              <a:r>
                <a:rPr lang="es-VE" sz="600" b="1" dirty="0" smtClean="0">
                  <a:latin typeface="Arial" pitchFamily="34" charset="0"/>
                  <a:cs typeface="Arial" pitchFamily="34" charset="0"/>
                </a:rPr>
                <a:t>IAMVIALSANDI </a:t>
              </a:r>
            </a:p>
          </p:txBody>
        </p:sp>
      </p:grpSp>
      <p:grpSp>
        <p:nvGrpSpPr>
          <p:cNvPr id="362" name="271 Grupo"/>
          <p:cNvGrpSpPr/>
          <p:nvPr/>
        </p:nvGrpSpPr>
        <p:grpSpPr>
          <a:xfrm>
            <a:off x="7379644" y="6284388"/>
            <a:ext cx="734937" cy="52089"/>
            <a:chOff x="903259" y="5135523"/>
            <a:chExt cx="734937" cy="52089"/>
          </a:xfrm>
        </p:grpSpPr>
        <p:cxnSp>
          <p:nvCxnSpPr>
            <p:cNvPr id="368" name="367 Conector recto"/>
            <p:cNvCxnSpPr/>
            <p:nvPr/>
          </p:nvCxnSpPr>
          <p:spPr>
            <a:xfrm rot="10800000">
              <a:off x="903259" y="5135523"/>
              <a:ext cx="731520" cy="158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368 Conector recto"/>
            <p:cNvCxnSpPr/>
            <p:nvPr/>
          </p:nvCxnSpPr>
          <p:spPr>
            <a:xfrm rot="16200000" flipH="1">
              <a:off x="1612438" y="5161854"/>
              <a:ext cx="51515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3" name="285 Grupo"/>
          <p:cNvGrpSpPr/>
          <p:nvPr/>
        </p:nvGrpSpPr>
        <p:grpSpPr>
          <a:xfrm>
            <a:off x="7534738" y="6307722"/>
            <a:ext cx="1171047" cy="283774"/>
            <a:chOff x="1055001" y="6245815"/>
            <a:chExt cx="1171047" cy="283774"/>
          </a:xfrm>
        </p:grpSpPr>
        <p:sp>
          <p:nvSpPr>
            <p:cNvPr id="366" name="365 Rectángulo"/>
            <p:cNvSpPr/>
            <p:nvPr/>
          </p:nvSpPr>
          <p:spPr>
            <a:xfrm>
              <a:off x="1055001" y="6256165"/>
              <a:ext cx="1171047" cy="2734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367" name="366 CuadroTexto"/>
            <p:cNvSpPr txBox="1"/>
            <p:nvPr/>
          </p:nvSpPr>
          <p:spPr>
            <a:xfrm>
              <a:off x="1081330" y="6245815"/>
              <a:ext cx="11430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VE" sz="600" dirty="0" smtClean="0">
                  <a:latin typeface="Arial" pitchFamily="34" charset="0"/>
                  <a:cs typeface="Arial" pitchFamily="34" charset="0"/>
                </a:rPr>
                <a:t>EMPRESA MUNICIPAL DE AGUA CLARA Y MINERAL</a:t>
              </a:r>
            </a:p>
          </p:txBody>
        </p:sp>
      </p:grpSp>
      <p:sp>
        <p:nvSpPr>
          <p:cNvPr id="384" name="383 Rectángulo"/>
          <p:cNvSpPr/>
          <p:nvPr/>
        </p:nvSpPr>
        <p:spPr>
          <a:xfrm>
            <a:off x="7524771" y="4312012"/>
            <a:ext cx="1171047" cy="374046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383" name="382 CuadroTexto"/>
          <p:cNvSpPr txBox="1"/>
          <p:nvPr/>
        </p:nvSpPr>
        <p:spPr>
          <a:xfrm>
            <a:off x="7468407" y="4325499"/>
            <a:ext cx="1298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VE" sz="600" dirty="0" smtClean="0">
                <a:latin typeface="Arial" pitchFamily="34" charset="0"/>
                <a:cs typeface="Arial" pitchFamily="34" charset="0"/>
              </a:rPr>
              <a:t>COORDINACION DE GESTION URBANA Y SERVICIOS PUBLICOS</a:t>
            </a:r>
          </a:p>
        </p:txBody>
      </p:sp>
      <p:grpSp>
        <p:nvGrpSpPr>
          <p:cNvPr id="388" name="387 Grupo"/>
          <p:cNvGrpSpPr/>
          <p:nvPr/>
        </p:nvGrpSpPr>
        <p:grpSpPr>
          <a:xfrm>
            <a:off x="5081386" y="3833725"/>
            <a:ext cx="1215893" cy="361637"/>
            <a:chOff x="5195387" y="4795091"/>
            <a:chExt cx="1215893" cy="361637"/>
          </a:xfrm>
        </p:grpSpPr>
        <p:sp>
          <p:nvSpPr>
            <p:cNvPr id="389" name="388 Rectángulo"/>
            <p:cNvSpPr/>
            <p:nvPr/>
          </p:nvSpPr>
          <p:spPr>
            <a:xfrm>
              <a:off x="5195387" y="4838599"/>
              <a:ext cx="1171047" cy="2734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390" name="389 CuadroTexto"/>
            <p:cNvSpPr txBox="1"/>
            <p:nvPr/>
          </p:nvSpPr>
          <p:spPr>
            <a:xfrm>
              <a:off x="5196834" y="4795091"/>
              <a:ext cx="1214446" cy="3616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endParaRPr lang="es-VE" sz="600" dirty="0" smtClean="0">
                <a:latin typeface="Arial" pitchFamily="34" charset="0"/>
                <a:cs typeface="Arial" pitchFamily="34" charset="0"/>
              </a:endParaRPr>
            </a:p>
            <a:p>
              <a:pPr algn="ctr">
                <a:lnSpc>
                  <a:spcPts val="700"/>
                </a:lnSpc>
              </a:pPr>
              <a:r>
                <a:rPr lang="es-VE" sz="600" dirty="0" smtClean="0">
                  <a:latin typeface="Arial" pitchFamily="34" charset="0"/>
                  <a:cs typeface="Arial" pitchFamily="34" charset="0"/>
                </a:rPr>
                <a:t>CONTRATACIONES PUBLICAS</a:t>
              </a:r>
            </a:p>
          </p:txBody>
        </p:sp>
      </p:grpSp>
      <p:grpSp>
        <p:nvGrpSpPr>
          <p:cNvPr id="391" name="390 Grupo"/>
          <p:cNvGrpSpPr/>
          <p:nvPr/>
        </p:nvGrpSpPr>
        <p:grpSpPr>
          <a:xfrm>
            <a:off x="3368396" y="3877233"/>
            <a:ext cx="1215893" cy="273424"/>
            <a:chOff x="5195387" y="4838599"/>
            <a:chExt cx="1215893" cy="273424"/>
          </a:xfrm>
        </p:grpSpPr>
        <p:sp>
          <p:nvSpPr>
            <p:cNvPr id="392" name="391 Rectángulo"/>
            <p:cNvSpPr/>
            <p:nvPr/>
          </p:nvSpPr>
          <p:spPr>
            <a:xfrm>
              <a:off x="5195387" y="4838599"/>
              <a:ext cx="1171047" cy="27342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VE"/>
            </a:p>
          </p:txBody>
        </p:sp>
        <p:sp>
          <p:nvSpPr>
            <p:cNvPr id="393" name="392 CuadroTexto"/>
            <p:cNvSpPr txBox="1"/>
            <p:nvPr/>
          </p:nvSpPr>
          <p:spPr>
            <a:xfrm>
              <a:off x="5196834" y="4885255"/>
              <a:ext cx="1214446" cy="1821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700"/>
                </a:lnSpc>
              </a:pPr>
              <a:r>
                <a:rPr lang="es-VE" sz="600" dirty="0" smtClean="0">
                  <a:latin typeface="Arial" pitchFamily="34" charset="0"/>
                  <a:cs typeface="Arial" pitchFamily="34" charset="0"/>
                </a:rPr>
                <a:t>TAQUILLA UNICA</a:t>
              </a:r>
            </a:p>
          </p:txBody>
        </p:sp>
      </p:grpSp>
      <p:sp>
        <p:nvSpPr>
          <p:cNvPr id="195" name="194 CuadroTexto"/>
          <p:cNvSpPr txBox="1"/>
          <p:nvPr/>
        </p:nvSpPr>
        <p:spPr>
          <a:xfrm>
            <a:off x="7143768" y="6643710"/>
            <a:ext cx="2119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800" b="1" dirty="0" smtClean="0">
                <a:latin typeface="Arial" pitchFamily="34" charset="0"/>
                <a:cs typeface="Arial" pitchFamily="34" charset="0"/>
              </a:rPr>
              <a:t>Ejercicio Económico Financiero 2023</a:t>
            </a:r>
            <a:endParaRPr lang="es-VE" sz="600" b="1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4" name="183 Conector recto"/>
          <p:cNvCxnSpPr/>
          <p:nvPr/>
        </p:nvCxnSpPr>
        <p:spPr>
          <a:xfrm rot="10800000">
            <a:off x="1200128" y="4748225"/>
            <a:ext cx="731520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177 Conector recto"/>
          <p:cNvCxnSpPr/>
          <p:nvPr/>
        </p:nvCxnSpPr>
        <p:spPr>
          <a:xfrm>
            <a:off x="6215072" y="1562087"/>
            <a:ext cx="1162058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179 Conector recto"/>
          <p:cNvCxnSpPr/>
          <p:nvPr/>
        </p:nvCxnSpPr>
        <p:spPr>
          <a:xfrm rot="5400000">
            <a:off x="6985015" y="1196959"/>
            <a:ext cx="785818" cy="158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210 Conector recto"/>
          <p:cNvCxnSpPr/>
          <p:nvPr/>
        </p:nvCxnSpPr>
        <p:spPr>
          <a:xfrm rot="5400000">
            <a:off x="2786050" y="1019158"/>
            <a:ext cx="428628" cy="158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212 Conector recto"/>
          <p:cNvCxnSpPr/>
          <p:nvPr/>
        </p:nvCxnSpPr>
        <p:spPr>
          <a:xfrm flipV="1">
            <a:off x="3000364" y="1251574"/>
            <a:ext cx="418378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213 Conector recto"/>
          <p:cNvCxnSpPr/>
          <p:nvPr/>
        </p:nvCxnSpPr>
        <p:spPr>
          <a:xfrm rot="16200000" flipH="1">
            <a:off x="6250793" y="912001"/>
            <a:ext cx="21431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n 1" descr="LOGO ALCALDIA DE SAN DIE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693" y="47625"/>
            <a:ext cx="1143009" cy="357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5504</TotalTime>
  <Words>248</Words>
  <Application>Microsoft Office PowerPoint</Application>
  <PresentationFormat>Presentación en pantalla (4:3)</PresentationFormat>
  <Paragraphs>46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asd</dc:creator>
  <cp:lastModifiedBy>ASD</cp:lastModifiedBy>
  <cp:revision>1458</cp:revision>
  <dcterms:created xsi:type="dcterms:W3CDTF">2018-07-31T14:57:14Z</dcterms:created>
  <dcterms:modified xsi:type="dcterms:W3CDTF">2023-05-23T20:30:10Z</dcterms:modified>
</cp:coreProperties>
</file>