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8" r:id="rId8"/>
    <p:sldId id="279" r:id="rId9"/>
    <p:sldId id="280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81" r:id="rId27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1855" autoAdjust="0"/>
    <p:restoredTop sz="94660"/>
  </p:normalViewPr>
  <p:slideViewPr>
    <p:cSldViewPr>
      <p:cViewPr varScale="1">
        <p:scale>
          <a:sx n="86" d="100"/>
          <a:sy n="86" d="100"/>
        </p:scale>
        <p:origin x="5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FBCCC-46C0-4F1C-9140-D9C029648370}" type="datetimeFigureOut">
              <a:rPr lang="es-VE" smtClean="0"/>
              <a:pPr/>
              <a:t>23/05/2023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CF798-2509-460A-AD14-C228898DCFCC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FBCCC-46C0-4F1C-9140-D9C029648370}" type="datetimeFigureOut">
              <a:rPr lang="es-VE" smtClean="0"/>
              <a:pPr/>
              <a:t>23/05/2023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CF798-2509-460A-AD14-C228898DCFCC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FBCCC-46C0-4F1C-9140-D9C029648370}" type="datetimeFigureOut">
              <a:rPr lang="es-VE" smtClean="0"/>
              <a:pPr/>
              <a:t>23/05/2023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CF798-2509-460A-AD14-C228898DCFCC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FBCCC-46C0-4F1C-9140-D9C029648370}" type="datetimeFigureOut">
              <a:rPr lang="es-VE" smtClean="0"/>
              <a:pPr/>
              <a:t>23/05/2023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CF798-2509-460A-AD14-C228898DCFCC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FBCCC-46C0-4F1C-9140-D9C029648370}" type="datetimeFigureOut">
              <a:rPr lang="es-VE" smtClean="0"/>
              <a:pPr/>
              <a:t>23/05/2023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CF798-2509-460A-AD14-C228898DCFCC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FBCCC-46C0-4F1C-9140-D9C029648370}" type="datetimeFigureOut">
              <a:rPr lang="es-VE" smtClean="0"/>
              <a:pPr/>
              <a:t>23/05/2023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CF798-2509-460A-AD14-C228898DCFCC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FBCCC-46C0-4F1C-9140-D9C029648370}" type="datetimeFigureOut">
              <a:rPr lang="es-VE" smtClean="0"/>
              <a:pPr/>
              <a:t>23/05/2023</a:t>
            </a:fld>
            <a:endParaRPr lang="es-V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CF798-2509-460A-AD14-C228898DCFCC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FBCCC-46C0-4F1C-9140-D9C029648370}" type="datetimeFigureOut">
              <a:rPr lang="es-VE" smtClean="0"/>
              <a:pPr/>
              <a:t>23/05/2023</a:t>
            </a:fld>
            <a:endParaRPr lang="es-V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CF798-2509-460A-AD14-C228898DCFCC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FBCCC-46C0-4F1C-9140-D9C029648370}" type="datetimeFigureOut">
              <a:rPr lang="es-VE" smtClean="0"/>
              <a:pPr/>
              <a:t>23/05/2023</a:t>
            </a:fld>
            <a:endParaRPr lang="es-V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CF798-2509-460A-AD14-C228898DCFCC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FBCCC-46C0-4F1C-9140-D9C029648370}" type="datetimeFigureOut">
              <a:rPr lang="es-VE" smtClean="0"/>
              <a:pPr/>
              <a:t>23/05/2023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CF798-2509-460A-AD14-C228898DCFCC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FBCCC-46C0-4F1C-9140-D9C029648370}" type="datetimeFigureOut">
              <a:rPr lang="es-VE" smtClean="0"/>
              <a:pPr/>
              <a:t>23/05/2023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4CF798-2509-460A-AD14-C228898DCFCC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FBCCC-46C0-4F1C-9140-D9C029648370}" type="datetimeFigureOut">
              <a:rPr lang="es-VE" smtClean="0"/>
              <a:pPr/>
              <a:t>23/05/2023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4CF798-2509-460A-AD14-C228898DCFCC}" type="slidenum">
              <a:rPr lang="es-VE" smtClean="0"/>
              <a:pPr/>
              <a:t>‹Nº›</a:t>
            </a:fld>
            <a:endParaRPr lang="es-V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33 CuadroTexto"/>
          <p:cNvSpPr txBox="1"/>
          <p:nvPr/>
        </p:nvSpPr>
        <p:spPr>
          <a:xfrm>
            <a:off x="142844" y="142852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ALCALDIA DE SAN DIEGO</a:t>
            </a:r>
          </a:p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ESTRUCTURAL ORGANIZACIONAL 2023</a:t>
            </a:r>
          </a:p>
        </p:txBody>
      </p:sp>
      <p:sp>
        <p:nvSpPr>
          <p:cNvPr id="35" name="34 CuadroTexto"/>
          <p:cNvSpPr txBox="1"/>
          <p:nvPr/>
        </p:nvSpPr>
        <p:spPr>
          <a:xfrm>
            <a:off x="7286644" y="214290"/>
            <a:ext cx="16430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b="1" dirty="0" smtClean="0">
                <a:latin typeface="Arial" pitchFamily="34" charset="0"/>
                <a:cs typeface="Arial" pitchFamily="34" charset="0"/>
              </a:rPr>
              <a:t>DIRECCION SUPERIOR</a:t>
            </a:r>
            <a:endParaRPr lang="es-VE" sz="1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0" name="49 Grupo"/>
          <p:cNvGrpSpPr/>
          <p:nvPr/>
        </p:nvGrpSpPr>
        <p:grpSpPr>
          <a:xfrm>
            <a:off x="1093759" y="1019160"/>
            <a:ext cx="5835695" cy="4629441"/>
            <a:chOff x="1093759" y="1019160"/>
            <a:chExt cx="5621377" cy="4410523"/>
          </a:xfrm>
        </p:grpSpPr>
        <p:grpSp>
          <p:nvGrpSpPr>
            <p:cNvPr id="51" name="67 Grupo"/>
            <p:cNvGrpSpPr/>
            <p:nvPr/>
          </p:nvGrpSpPr>
          <p:grpSpPr>
            <a:xfrm>
              <a:off x="1093759" y="2590794"/>
              <a:ext cx="1587796" cy="571504"/>
              <a:chOff x="4067460" y="1214422"/>
              <a:chExt cx="1587796" cy="571504"/>
            </a:xfrm>
          </p:grpSpPr>
          <p:sp>
            <p:nvSpPr>
              <p:cNvPr id="76" name="75 Rectángulo"/>
              <p:cNvSpPr/>
              <p:nvPr/>
            </p:nvSpPr>
            <p:spPr>
              <a:xfrm>
                <a:off x="4067460" y="1214422"/>
                <a:ext cx="1571636" cy="571504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VE"/>
              </a:p>
            </p:txBody>
          </p:sp>
          <p:sp>
            <p:nvSpPr>
              <p:cNvPr id="77" name="76 CuadroTexto"/>
              <p:cNvSpPr txBox="1"/>
              <p:nvPr/>
            </p:nvSpPr>
            <p:spPr>
              <a:xfrm>
                <a:off x="4083620" y="1362048"/>
                <a:ext cx="1571636" cy="2333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100"/>
                  </a:lnSpc>
                </a:pPr>
                <a:r>
                  <a:rPr lang="es-VE" sz="1000" b="1" dirty="0" smtClean="0">
                    <a:latin typeface="Arial" pitchFamily="34" charset="0"/>
                    <a:cs typeface="Arial" pitchFamily="34" charset="0"/>
                  </a:rPr>
                  <a:t>ALCALDE</a:t>
                </a:r>
                <a:endParaRPr lang="es-VE" sz="10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52" name="51 CuadroTexto"/>
            <p:cNvSpPr txBox="1"/>
            <p:nvPr/>
          </p:nvSpPr>
          <p:spPr>
            <a:xfrm>
              <a:off x="2911459" y="1747824"/>
              <a:ext cx="1014419" cy="50270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00"/>
                </a:lnSpc>
              </a:pPr>
              <a:r>
                <a:rPr lang="es-VE" sz="700" dirty="0" smtClean="0">
                  <a:latin typeface="Arial" pitchFamily="34" charset="0"/>
                  <a:cs typeface="Arial" pitchFamily="34" charset="0"/>
                </a:rPr>
                <a:t>COORDINADOR </a:t>
              </a:r>
            </a:p>
            <a:p>
              <a:pPr algn="ctr">
                <a:lnSpc>
                  <a:spcPts val="800"/>
                </a:lnSpc>
              </a:pPr>
              <a:r>
                <a:rPr lang="es-VE" sz="700" dirty="0" smtClean="0">
                  <a:latin typeface="Arial" pitchFamily="34" charset="0"/>
                  <a:cs typeface="Arial" pitchFamily="34" charset="0"/>
                </a:rPr>
                <a:t>GENERAL ESTRATEGICA DEL DESPACHO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52 CuadroTexto"/>
            <p:cNvSpPr txBox="1"/>
            <p:nvPr/>
          </p:nvSpPr>
          <p:spPr>
            <a:xfrm>
              <a:off x="5705479" y="2281231"/>
              <a:ext cx="1000132" cy="36163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dirty="0" smtClean="0">
                  <a:latin typeface="Arial" pitchFamily="34" charset="0"/>
                  <a:cs typeface="Arial" pitchFamily="34" charset="0"/>
                </a:rPr>
                <a:t>JEFE OFICINA ATENCION AL CIUDADANO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53 CuadroTexto"/>
            <p:cNvSpPr txBox="1"/>
            <p:nvPr/>
          </p:nvSpPr>
          <p:spPr>
            <a:xfrm>
              <a:off x="4419595" y="1900228"/>
              <a:ext cx="1000132" cy="43858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900"/>
                </a:lnSpc>
              </a:pPr>
              <a:r>
                <a:rPr lang="es-VE" sz="700" dirty="0" smtClean="0">
                  <a:latin typeface="Arial" pitchFamily="34" charset="0"/>
                  <a:cs typeface="Arial" pitchFamily="34" charset="0"/>
                </a:rPr>
                <a:t>DIRECTOR DEL DESPACHO DEL ALCALDE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54 CuadroTexto"/>
            <p:cNvSpPr txBox="1"/>
            <p:nvPr/>
          </p:nvSpPr>
          <p:spPr>
            <a:xfrm>
              <a:off x="4419595" y="3162298"/>
              <a:ext cx="1000132" cy="30777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1800"/>
                </a:spcAft>
              </a:pPr>
              <a:r>
                <a:rPr lang="es-VE" sz="700" dirty="0" smtClean="0">
                  <a:latin typeface="Arial" pitchFamily="34" charset="0"/>
                  <a:cs typeface="Arial" pitchFamily="34" charset="0"/>
                </a:rPr>
                <a:t>AUDITORIA INTERNA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55 CuadroTexto"/>
            <p:cNvSpPr txBox="1"/>
            <p:nvPr/>
          </p:nvSpPr>
          <p:spPr>
            <a:xfrm>
              <a:off x="4419595" y="1019160"/>
              <a:ext cx="1000132" cy="63094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dirty="0" smtClean="0">
                  <a:latin typeface="Arial" pitchFamily="34" charset="0"/>
                  <a:cs typeface="Arial" pitchFamily="34" charset="0"/>
                </a:rPr>
                <a:t>DIRECTOR DEL SISTEMA DE PROTECCION INTEGRAL DE NIÑOS, NIÑAS Y ADOLESCENTES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56 CuadroTexto"/>
            <p:cNvSpPr txBox="1"/>
            <p:nvPr/>
          </p:nvSpPr>
          <p:spPr>
            <a:xfrm>
              <a:off x="4419595" y="3857628"/>
              <a:ext cx="1000132" cy="107978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dirty="0" smtClean="0">
                  <a:latin typeface="Arial" pitchFamily="34" charset="0"/>
                  <a:cs typeface="Arial" pitchFamily="34" charset="0"/>
                </a:rPr>
                <a:t>PRIMER COMANDANTE CUERPO DE BOMBEROS Y BOMBERAS Y DE ADMINISTRACION. DE EMERGENCIAS DE CARÁCTER CIVIL DEL MUNICIPIO SAN DIEGO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57 CuadroTexto"/>
            <p:cNvSpPr txBox="1"/>
            <p:nvPr/>
          </p:nvSpPr>
          <p:spPr>
            <a:xfrm>
              <a:off x="4419595" y="2552695"/>
              <a:ext cx="1000132" cy="43858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900"/>
                </a:lnSpc>
              </a:pPr>
              <a:r>
                <a:rPr lang="es-VE" sz="700" dirty="0" smtClean="0">
                  <a:latin typeface="Arial" pitchFamily="34" charset="0"/>
                  <a:cs typeface="Arial" pitchFamily="34" charset="0"/>
                </a:rPr>
                <a:t>DIRECTOR DE PLANIFICACION Y PRESUPUESTO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58 CuadroTexto"/>
            <p:cNvSpPr txBox="1"/>
            <p:nvPr/>
          </p:nvSpPr>
          <p:spPr>
            <a:xfrm>
              <a:off x="5705479" y="2786058"/>
              <a:ext cx="1000132" cy="70788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00"/>
                </a:lnSpc>
              </a:pPr>
              <a:r>
                <a:rPr lang="es-VE" sz="700" dirty="0" smtClean="0">
                  <a:latin typeface="Arial" pitchFamily="34" charset="0"/>
                  <a:cs typeface="Arial" pitchFamily="34" charset="0"/>
                </a:rPr>
                <a:t>DIRECTOR DE RELACIONES INSTITUCIONALES Y COMUNICACIONES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59 CuadroTexto"/>
            <p:cNvSpPr txBox="1"/>
            <p:nvPr/>
          </p:nvSpPr>
          <p:spPr>
            <a:xfrm>
              <a:off x="5705479" y="1528751"/>
              <a:ext cx="1009657" cy="54117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dirty="0" smtClean="0">
                  <a:latin typeface="Arial" pitchFamily="34" charset="0"/>
                  <a:cs typeface="Arial" pitchFamily="34" charset="0"/>
                </a:rPr>
                <a:t>SALA TECNICA  Y SECRETARIO DEL CONSEJO LOCAL DE PLANIFICAION PUBLICA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60 CuadroTexto"/>
            <p:cNvSpPr txBox="1"/>
            <p:nvPr/>
          </p:nvSpPr>
          <p:spPr>
            <a:xfrm>
              <a:off x="5705479" y="4572008"/>
              <a:ext cx="1000132" cy="85767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900"/>
                </a:lnSpc>
              </a:pPr>
              <a:r>
                <a:rPr lang="es-VE" sz="700" dirty="0" smtClean="0">
                  <a:latin typeface="Arial" pitchFamily="34" charset="0"/>
                  <a:cs typeface="Arial" pitchFamily="34" charset="0"/>
                </a:rPr>
                <a:t>DIRECTOR GENERAL DEL INSTITUTO AUTONOMO MUNICIPAL POLICIA DE SAN DIEGO (IAMPOSAD)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3" name="62 Conector recto"/>
            <p:cNvCxnSpPr/>
            <p:nvPr/>
          </p:nvCxnSpPr>
          <p:spPr>
            <a:xfrm rot="5400000">
              <a:off x="2318907" y="3148421"/>
              <a:ext cx="373623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63 Conector recto"/>
            <p:cNvCxnSpPr/>
            <p:nvPr/>
          </p:nvCxnSpPr>
          <p:spPr>
            <a:xfrm>
              <a:off x="4195756" y="1285860"/>
              <a:ext cx="21431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64 Conector recto"/>
            <p:cNvCxnSpPr/>
            <p:nvPr/>
          </p:nvCxnSpPr>
          <p:spPr>
            <a:xfrm>
              <a:off x="4198931" y="1785926"/>
              <a:ext cx="150019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65 Conector recto"/>
            <p:cNvCxnSpPr/>
            <p:nvPr/>
          </p:nvCxnSpPr>
          <p:spPr>
            <a:xfrm>
              <a:off x="4186231" y="2441568"/>
              <a:ext cx="150019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66 Conector recto"/>
            <p:cNvCxnSpPr/>
            <p:nvPr/>
          </p:nvCxnSpPr>
          <p:spPr>
            <a:xfrm>
              <a:off x="4192581" y="3071810"/>
              <a:ext cx="150019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68 Conector recto"/>
            <p:cNvCxnSpPr/>
            <p:nvPr/>
          </p:nvCxnSpPr>
          <p:spPr>
            <a:xfrm>
              <a:off x="4198931" y="5019944"/>
              <a:ext cx="150019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69 Conector recto"/>
            <p:cNvCxnSpPr/>
            <p:nvPr/>
          </p:nvCxnSpPr>
          <p:spPr>
            <a:xfrm>
              <a:off x="4195756" y="2111366"/>
              <a:ext cx="21431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70 Conector recto"/>
            <p:cNvCxnSpPr/>
            <p:nvPr/>
          </p:nvCxnSpPr>
          <p:spPr>
            <a:xfrm>
              <a:off x="4205281" y="2779708"/>
              <a:ext cx="21431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71 Conector recto"/>
            <p:cNvCxnSpPr/>
            <p:nvPr/>
          </p:nvCxnSpPr>
          <p:spPr>
            <a:xfrm>
              <a:off x="4195756" y="3357562"/>
              <a:ext cx="21431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72 Conector recto"/>
            <p:cNvCxnSpPr/>
            <p:nvPr/>
          </p:nvCxnSpPr>
          <p:spPr>
            <a:xfrm>
              <a:off x="4195756" y="4278318"/>
              <a:ext cx="21431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73 Conector recto"/>
            <p:cNvCxnSpPr/>
            <p:nvPr/>
          </p:nvCxnSpPr>
          <p:spPr>
            <a:xfrm>
              <a:off x="2679683" y="2928934"/>
              <a:ext cx="150019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74 Conector recto"/>
            <p:cNvCxnSpPr>
              <a:stCxn id="52" idx="2"/>
            </p:cNvCxnSpPr>
            <p:nvPr/>
          </p:nvCxnSpPr>
          <p:spPr>
            <a:xfrm rot="16200000" flipH="1">
              <a:off x="3079862" y="2589333"/>
              <a:ext cx="678408" cy="79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2844" y="142852"/>
            <a:ext cx="3240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ALCALDIA DE SAN DIEGO</a:t>
            </a:r>
          </a:p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ESTRUCTURAL ORGANIZACIONAL 2023</a:t>
            </a:r>
            <a:endParaRPr lang="es-VE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839704" y="214290"/>
            <a:ext cx="23042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b="1" dirty="0" smtClean="0">
                <a:latin typeface="Arial" pitchFamily="34" charset="0"/>
                <a:cs typeface="Arial" pitchFamily="34" charset="0"/>
              </a:rPr>
              <a:t>DIRECCION DE RELACIONES INSTITUCIONALES Y COMUNICACIONES</a:t>
            </a:r>
            <a:endParaRPr lang="es-VE" sz="1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8" name="57 Grupo"/>
          <p:cNvGrpSpPr/>
          <p:nvPr/>
        </p:nvGrpSpPr>
        <p:grpSpPr>
          <a:xfrm>
            <a:off x="1819256" y="1285860"/>
            <a:ext cx="5308702" cy="4207527"/>
            <a:chOff x="1819256" y="1285860"/>
            <a:chExt cx="5308702" cy="4207527"/>
          </a:xfrm>
        </p:grpSpPr>
        <p:cxnSp>
          <p:nvCxnSpPr>
            <p:cNvPr id="18" name="17 Conector recto"/>
            <p:cNvCxnSpPr/>
            <p:nvPr/>
          </p:nvCxnSpPr>
          <p:spPr>
            <a:xfrm>
              <a:off x="2693976" y="2643182"/>
              <a:ext cx="3200307" cy="349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18 Conector recto"/>
            <p:cNvCxnSpPr/>
            <p:nvPr/>
          </p:nvCxnSpPr>
          <p:spPr>
            <a:xfrm rot="5400000">
              <a:off x="5751609" y="2780043"/>
              <a:ext cx="278573" cy="51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19 Rectángulo"/>
            <p:cNvSpPr/>
            <p:nvPr/>
          </p:nvSpPr>
          <p:spPr>
            <a:xfrm>
              <a:off x="3465385" y="1285860"/>
              <a:ext cx="1584204" cy="571504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21" name="20 CuadroTexto"/>
            <p:cNvSpPr txBox="1"/>
            <p:nvPr/>
          </p:nvSpPr>
          <p:spPr>
            <a:xfrm>
              <a:off x="3491275" y="1308850"/>
              <a:ext cx="1584204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900"/>
                </a:lnSpc>
              </a:pPr>
              <a:r>
                <a:rPr lang="es-VE" sz="900" b="1" dirty="0" smtClean="0">
                  <a:latin typeface="Arial" pitchFamily="34" charset="0"/>
                  <a:cs typeface="Arial" pitchFamily="34" charset="0"/>
                </a:rPr>
                <a:t>DIRECTOR DE RELACIONES INSTITUCIONALES Y COMUNICACIONES</a:t>
              </a:r>
              <a:endParaRPr lang="es-VE" sz="9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2" name="6 Conector recto"/>
            <p:cNvCxnSpPr/>
            <p:nvPr/>
          </p:nvCxnSpPr>
          <p:spPr>
            <a:xfrm rot="16200000" flipH="1">
              <a:off x="3900179" y="2257768"/>
              <a:ext cx="771463" cy="30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22 CuadroTexto"/>
            <p:cNvSpPr txBox="1"/>
            <p:nvPr/>
          </p:nvSpPr>
          <p:spPr>
            <a:xfrm>
              <a:off x="4473516" y="2045960"/>
              <a:ext cx="1008128" cy="36163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ASISTENTE ADMINISTRATIVO III (1)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" name="23 Conector recto"/>
            <p:cNvCxnSpPr/>
            <p:nvPr/>
          </p:nvCxnSpPr>
          <p:spPr>
            <a:xfrm flipV="1">
              <a:off x="4293642" y="2214554"/>
              <a:ext cx="179873" cy="21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24 Conector recto"/>
            <p:cNvCxnSpPr/>
            <p:nvPr/>
          </p:nvCxnSpPr>
          <p:spPr>
            <a:xfrm rot="5400000">
              <a:off x="5168102" y="4009832"/>
              <a:ext cx="30282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25 Rectángulo"/>
            <p:cNvSpPr/>
            <p:nvPr/>
          </p:nvSpPr>
          <p:spPr>
            <a:xfrm>
              <a:off x="4793691" y="4162039"/>
              <a:ext cx="1008130" cy="35719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27" name="26 CuadroTexto"/>
            <p:cNvSpPr txBox="1"/>
            <p:nvPr/>
          </p:nvSpPr>
          <p:spPr>
            <a:xfrm>
              <a:off x="4865700" y="4233477"/>
              <a:ext cx="8641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PERIODISTA III (1)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27 Rectángulo"/>
            <p:cNvSpPr/>
            <p:nvPr/>
          </p:nvSpPr>
          <p:spPr>
            <a:xfrm>
              <a:off x="6119828" y="4286256"/>
              <a:ext cx="1008130" cy="35719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29" name="28 CuadroTexto"/>
            <p:cNvSpPr txBox="1"/>
            <p:nvPr/>
          </p:nvSpPr>
          <p:spPr>
            <a:xfrm>
              <a:off x="6191837" y="4357694"/>
              <a:ext cx="8641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PERIODISTA II (1)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29 Conector recto"/>
            <p:cNvCxnSpPr/>
            <p:nvPr/>
          </p:nvCxnSpPr>
          <p:spPr>
            <a:xfrm rot="16200000" flipH="1">
              <a:off x="5606394" y="3568036"/>
              <a:ext cx="575528" cy="365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" name="30 Grupo"/>
            <p:cNvGrpSpPr/>
            <p:nvPr/>
          </p:nvGrpSpPr>
          <p:grpSpPr>
            <a:xfrm>
              <a:off x="5369216" y="2927261"/>
              <a:ext cx="1008130" cy="357190"/>
              <a:chOff x="2928926" y="4549840"/>
              <a:chExt cx="1000132" cy="357190"/>
            </a:xfrm>
          </p:grpSpPr>
          <p:sp>
            <p:nvSpPr>
              <p:cNvPr id="32" name="31 Rectángulo"/>
              <p:cNvSpPr/>
              <p:nvPr/>
            </p:nvSpPr>
            <p:spPr>
              <a:xfrm>
                <a:off x="2928926" y="4549840"/>
                <a:ext cx="1000132" cy="35719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VE"/>
              </a:p>
            </p:txBody>
          </p:sp>
          <p:sp>
            <p:nvSpPr>
              <p:cNvPr id="33" name="32 CuadroTexto"/>
              <p:cNvSpPr txBox="1"/>
              <p:nvPr/>
            </p:nvSpPr>
            <p:spPr>
              <a:xfrm>
                <a:off x="2983738" y="4550448"/>
                <a:ext cx="92869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VE" sz="700" b="1" dirty="0" smtClean="0">
                    <a:latin typeface="Arial" pitchFamily="34" charset="0"/>
                    <a:cs typeface="Arial" pitchFamily="34" charset="0"/>
                  </a:rPr>
                  <a:t>JEFE UNIDAD DE PRENSA</a:t>
                </a:r>
                <a:endParaRPr lang="es-VE" sz="7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34" name="33 Conector recto"/>
            <p:cNvCxnSpPr/>
            <p:nvPr/>
          </p:nvCxnSpPr>
          <p:spPr>
            <a:xfrm>
              <a:off x="5324482" y="3857628"/>
              <a:ext cx="1285884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34 Conector recto"/>
            <p:cNvCxnSpPr/>
            <p:nvPr/>
          </p:nvCxnSpPr>
          <p:spPr>
            <a:xfrm rot="5400000">
              <a:off x="1023921" y="4276731"/>
              <a:ext cx="159068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35 Conector recto"/>
            <p:cNvCxnSpPr/>
            <p:nvPr/>
          </p:nvCxnSpPr>
          <p:spPr>
            <a:xfrm rot="16200000" flipH="1">
              <a:off x="6396432" y="4071566"/>
              <a:ext cx="42787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36 Rectángulo"/>
            <p:cNvSpPr/>
            <p:nvPr/>
          </p:nvSpPr>
          <p:spPr>
            <a:xfrm>
              <a:off x="2008175" y="3632203"/>
              <a:ext cx="1008130" cy="35719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38" name="37 CuadroTexto"/>
            <p:cNvSpPr txBox="1"/>
            <p:nvPr/>
          </p:nvSpPr>
          <p:spPr>
            <a:xfrm>
              <a:off x="2079613" y="3632203"/>
              <a:ext cx="9286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CAMAROGRAFO  (1)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38 Rectángulo"/>
            <p:cNvSpPr/>
            <p:nvPr/>
          </p:nvSpPr>
          <p:spPr>
            <a:xfrm>
              <a:off x="3286116" y="5077889"/>
              <a:ext cx="1008130" cy="35719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cxnSp>
          <p:nvCxnSpPr>
            <p:cNvPr id="40" name="39 Conector recto"/>
            <p:cNvCxnSpPr/>
            <p:nvPr/>
          </p:nvCxnSpPr>
          <p:spPr>
            <a:xfrm>
              <a:off x="1819261" y="3481388"/>
              <a:ext cx="1966921" cy="1905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40 Conector recto"/>
            <p:cNvCxnSpPr/>
            <p:nvPr/>
          </p:nvCxnSpPr>
          <p:spPr>
            <a:xfrm rot="5400000">
              <a:off x="2587614" y="3373437"/>
              <a:ext cx="214314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41 CuadroTexto"/>
            <p:cNvSpPr txBox="1"/>
            <p:nvPr/>
          </p:nvSpPr>
          <p:spPr>
            <a:xfrm>
              <a:off x="3357554" y="5077889"/>
              <a:ext cx="864111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ANALISTA DE DISEÑO GRAFICO II (2)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3" name="42 Grupo"/>
            <p:cNvGrpSpPr/>
            <p:nvPr/>
          </p:nvGrpSpPr>
          <p:grpSpPr>
            <a:xfrm>
              <a:off x="2143109" y="2846384"/>
              <a:ext cx="1058928" cy="492128"/>
              <a:chOff x="2878530" y="4549840"/>
              <a:chExt cx="1050528" cy="420690"/>
            </a:xfrm>
          </p:grpSpPr>
          <p:sp>
            <p:nvSpPr>
              <p:cNvPr id="44" name="43 Rectángulo"/>
              <p:cNvSpPr/>
              <p:nvPr/>
            </p:nvSpPr>
            <p:spPr>
              <a:xfrm>
                <a:off x="2928926" y="4549840"/>
                <a:ext cx="1000132" cy="35719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VE"/>
              </a:p>
            </p:txBody>
          </p:sp>
          <p:sp>
            <p:nvSpPr>
              <p:cNvPr id="45" name="44 CuadroTexto"/>
              <p:cNvSpPr txBox="1"/>
              <p:nvPr/>
            </p:nvSpPr>
            <p:spPr>
              <a:xfrm>
                <a:off x="2878530" y="4550448"/>
                <a:ext cx="1008258" cy="4200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VE" sz="700" b="1" dirty="0" smtClean="0">
                    <a:latin typeface="Arial" pitchFamily="34" charset="0"/>
                    <a:cs typeface="Arial" pitchFamily="34" charset="0"/>
                  </a:rPr>
                  <a:t>JEFE  DE UNIDAD DE MEDIOS DIGITALES</a:t>
                </a:r>
                <a:endParaRPr lang="es-VE" sz="7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6" name="45 Rectángulo"/>
            <p:cNvSpPr/>
            <p:nvPr/>
          </p:nvSpPr>
          <p:spPr>
            <a:xfrm>
              <a:off x="2006587" y="4040193"/>
              <a:ext cx="1008130" cy="35719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47" name="46 CuadroTexto"/>
            <p:cNvSpPr txBox="1"/>
            <p:nvPr/>
          </p:nvSpPr>
          <p:spPr>
            <a:xfrm>
              <a:off x="2078025" y="4040193"/>
              <a:ext cx="9286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 EDITOR </a:t>
              </a:r>
            </a:p>
            <a:p>
              <a:pPr algn="ctr"/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(1)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8" name="47 Conector recto"/>
            <p:cNvCxnSpPr/>
            <p:nvPr/>
          </p:nvCxnSpPr>
          <p:spPr>
            <a:xfrm flipV="1">
              <a:off x="1825611" y="3806829"/>
              <a:ext cx="179873" cy="21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48 Conector recto"/>
            <p:cNvCxnSpPr/>
            <p:nvPr/>
          </p:nvCxnSpPr>
          <p:spPr>
            <a:xfrm flipV="1">
              <a:off x="1825611" y="4201547"/>
              <a:ext cx="179873" cy="21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49 Conector recto"/>
            <p:cNvCxnSpPr/>
            <p:nvPr/>
          </p:nvCxnSpPr>
          <p:spPr>
            <a:xfrm rot="5400000">
              <a:off x="3001955" y="4278319"/>
              <a:ext cx="1562108" cy="634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50 Conector recto"/>
            <p:cNvCxnSpPr/>
            <p:nvPr/>
          </p:nvCxnSpPr>
          <p:spPr>
            <a:xfrm rot="5400000">
              <a:off x="2592375" y="2744783"/>
              <a:ext cx="214314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51 Rectángulo"/>
            <p:cNvSpPr/>
            <p:nvPr/>
          </p:nvSpPr>
          <p:spPr>
            <a:xfrm>
              <a:off x="2019282" y="4929198"/>
              <a:ext cx="1008130" cy="35719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53" name="52 CuadroTexto"/>
            <p:cNvSpPr txBox="1"/>
            <p:nvPr/>
          </p:nvSpPr>
          <p:spPr>
            <a:xfrm>
              <a:off x="2071670" y="4929198"/>
              <a:ext cx="8641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GESTOR DE CONTENIDO (1)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53 Rectángulo"/>
            <p:cNvSpPr/>
            <p:nvPr/>
          </p:nvSpPr>
          <p:spPr>
            <a:xfrm>
              <a:off x="2019282" y="4457709"/>
              <a:ext cx="1008130" cy="35719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55" name="54 CuadroTexto"/>
            <p:cNvSpPr txBox="1"/>
            <p:nvPr/>
          </p:nvSpPr>
          <p:spPr>
            <a:xfrm>
              <a:off x="2047857" y="4519622"/>
              <a:ext cx="9286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FOTOGRAFO</a:t>
              </a:r>
            </a:p>
            <a:p>
              <a:pPr algn="ctr"/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 (1)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56" name="55 Conector recto"/>
            <p:cNvCxnSpPr/>
            <p:nvPr/>
          </p:nvCxnSpPr>
          <p:spPr>
            <a:xfrm flipV="1">
              <a:off x="1833543" y="4641286"/>
              <a:ext cx="179873" cy="21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56 Conector recto"/>
            <p:cNvCxnSpPr/>
            <p:nvPr/>
          </p:nvCxnSpPr>
          <p:spPr>
            <a:xfrm flipV="1">
              <a:off x="1819256" y="5079439"/>
              <a:ext cx="179873" cy="21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2844" y="142852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ALCALDIA DE SAN DIEGO</a:t>
            </a:r>
          </a:p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ESTRUCTURAL ORGANIZACIONAL 2023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6786578" y="214290"/>
            <a:ext cx="2286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b="1" dirty="0" smtClean="0">
                <a:latin typeface="Arial" pitchFamily="34" charset="0"/>
                <a:cs typeface="Arial" pitchFamily="34" charset="0"/>
              </a:rPr>
              <a:t>DIRECCION DE PLANIFICACION Y PRESUPUESTO</a:t>
            </a:r>
            <a:endParaRPr lang="es-VE" sz="1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7" name="16 Grupo"/>
          <p:cNvGrpSpPr/>
          <p:nvPr/>
        </p:nvGrpSpPr>
        <p:grpSpPr>
          <a:xfrm>
            <a:off x="2112729" y="1454094"/>
            <a:ext cx="4913559" cy="2943260"/>
            <a:chOff x="2112729" y="1454094"/>
            <a:chExt cx="4913559" cy="2943260"/>
          </a:xfrm>
        </p:grpSpPr>
        <p:cxnSp>
          <p:nvCxnSpPr>
            <p:cNvPr id="18" name="17 Conector recto"/>
            <p:cNvCxnSpPr/>
            <p:nvPr/>
          </p:nvCxnSpPr>
          <p:spPr>
            <a:xfrm rot="16200000" flipH="1">
              <a:off x="3995522" y="2181547"/>
              <a:ext cx="314592" cy="33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92 Grupo"/>
            <p:cNvGrpSpPr/>
            <p:nvPr/>
          </p:nvGrpSpPr>
          <p:grpSpPr>
            <a:xfrm>
              <a:off x="3360468" y="1454094"/>
              <a:ext cx="1597321" cy="571504"/>
              <a:chOff x="3714744" y="1227713"/>
              <a:chExt cx="1597321" cy="571504"/>
            </a:xfrm>
          </p:grpSpPr>
          <p:sp>
            <p:nvSpPr>
              <p:cNvPr id="37" name="36 Rectángulo"/>
              <p:cNvSpPr/>
              <p:nvPr/>
            </p:nvSpPr>
            <p:spPr>
              <a:xfrm>
                <a:off x="3714744" y="1227713"/>
                <a:ext cx="1571636" cy="571504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VE"/>
              </a:p>
            </p:txBody>
          </p:sp>
          <p:sp>
            <p:nvSpPr>
              <p:cNvPr id="38" name="37 CuadroTexto"/>
              <p:cNvSpPr txBox="1"/>
              <p:nvPr/>
            </p:nvSpPr>
            <p:spPr>
              <a:xfrm>
                <a:off x="3740429" y="1250703"/>
                <a:ext cx="1571636" cy="5078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VE" sz="900" b="1" dirty="0" smtClean="0">
                    <a:latin typeface="Arial" pitchFamily="34" charset="0"/>
                    <a:cs typeface="Arial" pitchFamily="34" charset="0"/>
                  </a:rPr>
                  <a:t>DIRECTOR DE PLANIFICACION Y PRESUPUESTO</a:t>
                </a:r>
                <a:endParaRPr lang="es-VE" sz="9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0" name="19 Conector recto"/>
            <p:cNvCxnSpPr/>
            <p:nvPr/>
          </p:nvCxnSpPr>
          <p:spPr>
            <a:xfrm flipV="1">
              <a:off x="2611994" y="2346312"/>
              <a:ext cx="338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20 Conector recto"/>
            <p:cNvCxnSpPr/>
            <p:nvPr/>
          </p:nvCxnSpPr>
          <p:spPr>
            <a:xfrm rot="16200000" flipH="1">
              <a:off x="5835602" y="2504056"/>
              <a:ext cx="314592" cy="33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21 Conector recto"/>
            <p:cNvCxnSpPr/>
            <p:nvPr/>
          </p:nvCxnSpPr>
          <p:spPr>
            <a:xfrm rot="5400000">
              <a:off x="5908944" y="3206888"/>
              <a:ext cx="15847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22 Conector recto"/>
            <p:cNvCxnSpPr/>
            <p:nvPr/>
          </p:nvCxnSpPr>
          <p:spPr>
            <a:xfrm flipV="1">
              <a:off x="5481640" y="3286124"/>
              <a:ext cx="1023237" cy="110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23 Conector recto"/>
            <p:cNvCxnSpPr>
              <a:endCxn id="32" idx="0"/>
            </p:cNvCxnSpPr>
            <p:nvPr/>
          </p:nvCxnSpPr>
          <p:spPr>
            <a:xfrm rot="16200000" flipH="1">
              <a:off x="5374483" y="3393278"/>
              <a:ext cx="21431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24 Conector recto"/>
            <p:cNvCxnSpPr>
              <a:endCxn id="34" idx="0"/>
            </p:cNvCxnSpPr>
            <p:nvPr/>
          </p:nvCxnSpPr>
          <p:spPr>
            <a:xfrm rot="5400000">
              <a:off x="2437981" y="3283333"/>
              <a:ext cx="350042" cy="41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25 CuadroTexto"/>
            <p:cNvSpPr txBox="1"/>
            <p:nvPr/>
          </p:nvSpPr>
          <p:spPr>
            <a:xfrm>
              <a:off x="5486950" y="2668540"/>
              <a:ext cx="1000131" cy="45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JEFE UNIDAD DE </a:t>
              </a:r>
            </a:p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 PRESUPUESTO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7" name="26 Conector recto"/>
            <p:cNvCxnSpPr/>
            <p:nvPr/>
          </p:nvCxnSpPr>
          <p:spPr>
            <a:xfrm rot="16200000" flipH="1">
              <a:off x="3957352" y="2505004"/>
              <a:ext cx="314592" cy="33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27 CuadroTexto"/>
            <p:cNvSpPr txBox="1"/>
            <p:nvPr/>
          </p:nvSpPr>
          <p:spPr>
            <a:xfrm>
              <a:off x="3629014" y="2659015"/>
              <a:ext cx="1000131" cy="45140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JEFE UNIDAD DE ORGANIZACIÓN Y CONTROL DE GESTION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28 CuadroTexto"/>
            <p:cNvSpPr txBox="1"/>
            <p:nvPr/>
          </p:nvSpPr>
          <p:spPr>
            <a:xfrm>
              <a:off x="3619489" y="3476588"/>
              <a:ext cx="1000131" cy="40132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ANALISTA DE ORGANIZACION Y CONTROL DE GESTION III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29 CuadroTexto"/>
            <p:cNvSpPr txBox="1"/>
            <p:nvPr/>
          </p:nvSpPr>
          <p:spPr>
            <a:xfrm>
              <a:off x="2124054" y="2655882"/>
              <a:ext cx="1000131" cy="450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>
                <a:lnSpc>
                  <a:spcPts val="10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JEFE DE UNIDAD DE</a:t>
              </a:r>
            </a:p>
            <a:p>
              <a:pPr algn="ctr">
                <a:lnSpc>
                  <a:spcPts val="10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 PLANIFICACION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1" name="30 Conector recto"/>
            <p:cNvCxnSpPr/>
            <p:nvPr/>
          </p:nvCxnSpPr>
          <p:spPr>
            <a:xfrm rot="5400000">
              <a:off x="6143632" y="3636965"/>
              <a:ext cx="71438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31 CuadroTexto"/>
            <p:cNvSpPr txBox="1"/>
            <p:nvPr/>
          </p:nvSpPr>
          <p:spPr>
            <a:xfrm>
              <a:off x="5053012" y="3500438"/>
              <a:ext cx="1000131" cy="4032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>
                <a:lnSpc>
                  <a:spcPts val="8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ANALISTA DE PRESUPUESTO III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32 CuadroTexto"/>
            <p:cNvSpPr txBox="1"/>
            <p:nvPr/>
          </p:nvSpPr>
          <p:spPr>
            <a:xfrm>
              <a:off x="6026157" y="3994154"/>
              <a:ext cx="1000131" cy="4032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>
                <a:lnSpc>
                  <a:spcPts val="8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ANALISTA DE PRESUPUESTO I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33 CuadroTexto"/>
            <p:cNvSpPr txBox="1"/>
            <p:nvPr/>
          </p:nvSpPr>
          <p:spPr>
            <a:xfrm>
              <a:off x="2112729" y="3458560"/>
              <a:ext cx="1000131" cy="4032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/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ANALISTA DE PLANIFICACION III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5" name="34 Conector recto"/>
            <p:cNvCxnSpPr/>
            <p:nvPr/>
          </p:nvCxnSpPr>
          <p:spPr>
            <a:xfrm rot="5400000">
              <a:off x="3968551" y="3292664"/>
              <a:ext cx="350041" cy="41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35 Conector recto"/>
            <p:cNvCxnSpPr/>
            <p:nvPr/>
          </p:nvCxnSpPr>
          <p:spPr>
            <a:xfrm rot="16200000" flipH="1">
              <a:off x="2458752" y="2498654"/>
              <a:ext cx="314592" cy="33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2844" y="142852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ALCALDIA DE SAN DIEGO</a:t>
            </a:r>
          </a:p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ESTRUCTURAL ORGANIZACIONAL 2023</a:t>
            </a:r>
            <a:endParaRPr lang="es-VE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525727" y="214290"/>
            <a:ext cx="24039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b="1" dirty="0" smtClean="0">
                <a:latin typeface="Arial" pitchFamily="34" charset="0"/>
                <a:cs typeface="Arial" pitchFamily="34" charset="0"/>
              </a:rPr>
              <a:t>DIRECCION DE REGISTRO CIVIL</a:t>
            </a:r>
            <a:endParaRPr lang="es-VE" sz="1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3 Grupo"/>
          <p:cNvGrpSpPr/>
          <p:nvPr/>
        </p:nvGrpSpPr>
        <p:grpSpPr>
          <a:xfrm>
            <a:off x="3071802" y="1657415"/>
            <a:ext cx="3867177" cy="2497730"/>
            <a:chOff x="3071802" y="1657415"/>
            <a:chExt cx="3867177" cy="2497730"/>
          </a:xfrm>
        </p:grpSpPr>
        <p:cxnSp>
          <p:nvCxnSpPr>
            <p:cNvPr id="5" name="6 Conector recto"/>
            <p:cNvCxnSpPr/>
            <p:nvPr/>
          </p:nvCxnSpPr>
          <p:spPr>
            <a:xfrm rot="16200000" flipH="1">
              <a:off x="3899995" y="2828433"/>
              <a:ext cx="1191694" cy="943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9 Grupo"/>
            <p:cNvGrpSpPr/>
            <p:nvPr/>
          </p:nvGrpSpPr>
          <p:grpSpPr>
            <a:xfrm>
              <a:off x="3638114" y="1657415"/>
              <a:ext cx="1657082" cy="571504"/>
              <a:chOff x="3385964" y="1124744"/>
              <a:chExt cx="1657082" cy="571504"/>
            </a:xfrm>
          </p:grpSpPr>
          <p:sp>
            <p:nvSpPr>
              <p:cNvPr id="16" name="15 Rectángulo"/>
              <p:cNvSpPr/>
              <p:nvPr/>
            </p:nvSpPr>
            <p:spPr>
              <a:xfrm>
                <a:off x="3424518" y="1124744"/>
                <a:ext cx="1571636" cy="571504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VE"/>
              </a:p>
            </p:txBody>
          </p:sp>
          <p:sp>
            <p:nvSpPr>
              <p:cNvPr id="17" name="16 CuadroTexto"/>
              <p:cNvSpPr txBox="1"/>
              <p:nvPr/>
            </p:nvSpPr>
            <p:spPr>
              <a:xfrm>
                <a:off x="3385964" y="1320428"/>
                <a:ext cx="1657082" cy="2077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900"/>
                  </a:lnSpc>
                </a:pPr>
                <a:r>
                  <a:rPr lang="es-VE" sz="900" b="1" dirty="0" smtClean="0">
                    <a:latin typeface="Arial" pitchFamily="34" charset="0"/>
                    <a:cs typeface="Arial" pitchFamily="34" charset="0"/>
                  </a:rPr>
                  <a:t>REGISTRADOR CIVIL</a:t>
                </a:r>
                <a:endParaRPr lang="es-VE" sz="9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7" name="6 CuadroTexto"/>
            <p:cNvSpPr txBox="1"/>
            <p:nvPr/>
          </p:nvSpPr>
          <p:spPr>
            <a:xfrm>
              <a:off x="4652964" y="3714752"/>
              <a:ext cx="1071569" cy="25705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ABOGADO I (2)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7 CuadroTexto"/>
            <p:cNvSpPr txBox="1"/>
            <p:nvPr/>
          </p:nvSpPr>
          <p:spPr>
            <a:xfrm>
              <a:off x="5867410" y="3857628"/>
              <a:ext cx="1071569" cy="29751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>
              <a:defPPr>
                <a:defRPr lang="es-VE"/>
              </a:defPPr>
              <a:lvl1pPr algn="ctr">
                <a:lnSpc>
                  <a:spcPts val="1200"/>
                </a:lnSpc>
                <a:defRPr sz="700" b="1">
                  <a:latin typeface="Arial" pitchFamily="34" charset="0"/>
                  <a:cs typeface="Arial" pitchFamily="34" charset="0"/>
                </a:defRPr>
              </a:lvl1pPr>
            </a:lstStyle>
            <a:p>
              <a:pPr>
                <a:lnSpc>
                  <a:spcPts val="1600"/>
                </a:lnSpc>
              </a:pPr>
              <a:r>
                <a:rPr lang="es-VE" dirty="0"/>
                <a:t>ESCRIBIENTE </a:t>
              </a:r>
              <a:r>
                <a:rPr lang="es-VE" dirty="0" smtClean="0"/>
                <a:t>II (3)</a:t>
              </a:r>
              <a:endParaRPr lang="es-VE" dirty="0"/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4700588" y="2524119"/>
              <a:ext cx="1071569" cy="22820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ARCHIVISTA III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" name="9 Conector recto"/>
            <p:cNvCxnSpPr/>
            <p:nvPr/>
          </p:nvCxnSpPr>
          <p:spPr>
            <a:xfrm flipV="1">
              <a:off x="4500562" y="2666995"/>
              <a:ext cx="196477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10 Conector recto"/>
            <p:cNvCxnSpPr/>
            <p:nvPr/>
          </p:nvCxnSpPr>
          <p:spPr>
            <a:xfrm flipV="1">
              <a:off x="3571868" y="3429000"/>
              <a:ext cx="2786082" cy="363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6 Conector recto"/>
            <p:cNvCxnSpPr/>
            <p:nvPr/>
          </p:nvCxnSpPr>
          <p:spPr>
            <a:xfrm rot="16200000" flipH="1">
              <a:off x="3468331" y="3532537"/>
              <a:ext cx="210617" cy="354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6 Conector recto"/>
            <p:cNvCxnSpPr>
              <a:endCxn id="8" idx="0"/>
            </p:cNvCxnSpPr>
            <p:nvPr/>
          </p:nvCxnSpPr>
          <p:spPr>
            <a:xfrm rot="16200000" flipH="1">
              <a:off x="6143635" y="3643312"/>
              <a:ext cx="42863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13 CuadroTexto"/>
            <p:cNvSpPr txBox="1"/>
            <p:nvPr/>
          </p:nvSpPr>
          <p:spPr>
            <a:xfrm>
              <a:off x="3071802" y="3638551"/>
              <a:ext cx="1071569" cy="25705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ABOGADO III (3)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5" name="6 Conector recto"/>
            <p:cNvCxnSpPr>
              <a:endCxn id="7" idx="0"/>
            </p:cNvCxnSpPr>
            <p:nvPr/>
          </p:nvCxnSpPr>
          <p:spPr>
            <a:xfrm rot="16200000" flipH="1">
              <a:off x="5000628" y="3571875"/>
              <a:ext cx="28575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2844" y="142852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ALCALDIA DE SAN DIEGO</a:t>
            </a:r>
          </a:p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ESTRUCTURAL ORGANIZACIONAL 2023</a:t>
            </a:r>
            <a:endParaRPr lang="es-VE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7215206" y="214290"/>
            <a:ext cx="18573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b="1" dirty="0" smtClean="0">
                <a:latin typeface="Arial" pitchFamily="34" charset="0"/>
                <a:cs typeface="Arial" pitchFamily="34" charset="0"/>
              </a:rPr>
              <a:t>DIRECCION DE CONSULTORIA JURIDICA</a:t>
            </a:r>
            <a:endParaRPr lang="es-VE" sz="1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5" name="34 Grupo"/>
          <p:cNvGrpSpPr/>
          <p:nvPr/>
        </p:nvGrpSpPr>
        <p:grpSpPr>
          <a:xfrm>
            <a:off x="3667100" y="1956538"/>
            <a:ext cx="2547974" cy="2449926"/>
            <a:chOff x="3667100" y="1956538"/>
            <a:chExt cx="2547974" cy="2449926"/>
          </a:xfrm>
        </p:grpSpPr>
        <p:cxnSp>
          <p:nvCxnSpPr>
            <p:cNvPr id="5" name="6 Conector recto"/>
            <p:cNvCxnSpPr>
              <a:endCxn id="10" idx="0"/>
            </p:cNvCxnSpPr>
            <p:nvPr/>
          </p:nvCxnSpPr>
          <p:spPr>
            <a:xfrm rot="5400000">
              <a:off x="4295071" y="2972971"/>
              <a:ext cx="86194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5 Rectángulo"/>
            <p:cNvSpPr/>
            <p:nvPr/>
          </p:nvSpPr>
          <p:spPr>
            <a:xfrm>
              <a:off x="3911581" y="1956538"/>
              <a:ext cx="1571636" cy="571504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7" name="6 CuadroTexto"/>
            <p:cNvSpPr txBox="1"/>
            <p:nvPr/>
          </p:nvSpPr>
          <p:spPr>
            <a:xfrm>
              <a:off x="3927741" y="2000240"/>
              <a:ext cx="1571636" cy="5155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100"/>
                </a:lnSpc>
              </a:pPr>
              <a:r>
                <a:rPr lang="es-VE" sz="900" b="1" dirty="0" smtClean="0">
                  <a:latin typeface="Arial" pitchFamily="34" charset="0"/>
                  <a:cs typeface="Arial" pitchFamily="34" charset="0"/>
                </a:rPr>
                <a:t>DIRECTOR DE CONSULTORIA JURIDICA</a:t>
              </a:r>
              <a:endParaRPr lang="es-VE" sz="9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7 CuadroTexto"/>
            <p:cNvSpPr txBox="1"/>
            <p:nvPr/>
          </p:nvSpPr>
          <p:spPr>
            <a:xfrm>
              <a:off x="3667100" y="3990978"/>
              <a:ext cx="1071569" cy="182101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ABOGADO III (3)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9" name="8 Conector recto"/>
            <p:cNvCxnSpPr>
              <a:stCxn id="10" idx="2"/>
            </p:cNvCxnSpPr>
            <p:nvPr/>
          </p:nvCxnSpPr>
          <p:spPr>
            <a:xfrm rot="5400000">
              <a:off x="4653219" y="3792977"/>
              <a:ext cx="12930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9 CuadroTexto"/>
            <p:cNvSpPr txBox="1"/>
            <p:nvPr/>
          </p:nvSpPr>
          <p:spPr>
            <a:xfrm>
              <a:off x="4182084" y="3403943"/>
              <a:ext cx="1071569" cy="32438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6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JEFE UNIDAD DE CONSULTORIA JURIDICA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10 CuadroTexto"/>
            <p:cNvSpPr txBox="1"/>
            <p:nvPr/>
          </p:nvSpPr>
          <p:spPr>
            <a:xfrm>
              <a:off x="4946526" y="2804341"/>
              <a:ext cx="1268548" cy="25904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ASISTENTE LEGAL III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4736546" y="2928933"/>
              <a:ext cx="208150" cy="47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26 CuadroTexto"/>
            <p:cNvSpPr txBox="1"/>
            <p:nvPr/>
          </p:nvSpPr>
          <p:spPr>
            <a:xfrm>
              <a:off x="4810067" y="4224363"/>
              <a:ext cx="1071569" cy="182101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ABOGADO I (1)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8" name="27 Conector recto"/>
            <p:cNvCxnSpPr/>
            <p:nvPr/>
          </p:nvCxnSpPr>
          <p:spPr>
            <a:xfrm>
              <a:off x="4143372" y="3857628"/>
              <a:ext cx="1204921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6 Conector recto"/>
            <p:cNvCxnSpPr/>
            <p:nvPr/>
          </p:nvCxnSpPr>
          <p:spPr>
            <a:xfrm rot="5400000">
              <a:off x="5167306" y="4038614"/>
              <a:ext cx="37149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32 Conector recto"/>
            <p:cNvCxnSpPr/>
            <p:nvPr/>
          </p:nvCxnSpPr>
          <p:spPr>
            <a:xfrm rot="5400000">
              <a:off x="4078721" y="3922279"/>
              <a:ext cx="12930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2844" y="142852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ALCALDIA DE SAN DIEGO</a:t>
            </a:r>
          </a:p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ESTRUCTURAL ORGANIZACIONAL 2023</a:t>
            </a:r>
            <a:endParaRPr lang="es-VE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7286644" y="214290"/>
            <a:ext cx="16430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b="1" dirty="0" smtClean="0">
                <a:latin typeface="Arial" pitchFamily="34" charset="0"/>
                <a:cs typeface="Arial" pitchFamily="34" charset="0"/>
              </a:rPr>
              <a:t>AUDITORIA INTERNA</a:t>
            </a:r>
            <a:endParaRPr lang="es-VE" sz="1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5" name="34 Grupo"/>
          <p:cNvGrpSpPr/>
          <p:nvPr/>
        </p:nvGrpSpPr>
        <p:grpSpPr>
          <a:xfrm>
            <a:off x="2643174" y="1785926"/>
            <a:ext cx="3357585" cy="2900382"/>
            <a:chOff x="2643174" y="1785926"/>
            <a:chExt cx="3357585" cy="2900382"/>
          </a:xfrm>
        </p:grpSpPr>
        <p:sp>
          <p:nvSpPr>
            <p:cNvPr id="18" name="17 CuadroTexto"/>
            <p:cNvSpPr txBox="1"/>
            <p:nvPr/>
          </p:nvSpPr>
          <p:spPr>
            <a:xfrm>
              <a:off x="2643174" y="3746588"/>
              <a:ext cx="1071569" cy="25391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AUDITOR III (1) 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9" name="18 Conector recto"/>
            <p:cNvCxnSpPr/>
            <p:nvPr/>
          </p:nvCxnSpPr>
          <p:spPr>
            <a:xfrm rot="16200000" flipH="1">
              <a:off x="3711616" y="3267108"/>
              <a:ext cx="41586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19 Conector recto"/>
            <p:cNvCxnSpPr/>
            <p:nvPr/>
          </p:nvCxnSpPr>
          <p:spPr>
            <a:xfrm>
              <a:off x="3161924" y="3477780"/>
              <a:ext cx="219589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20 CuadroTexto"/>
            <p:cNvSpPr txBox="1"/>
            <p:nvPr/>
          </p:nvSpPr>
          <p:spPr>
            <a:xfrm>
              <a:off x="3643307" y="4165690"/>
              <a:ext cx="1071569" cy="25391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AUDITOR II (1)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2" name="21 Conector recto"/>
            <p:cNvCxnSpPr/>
            <p:nvPr/>
          </p:nvCxnSpPr>
          <p:spPr>
            <a:xfrm rot="5400000">
              <a:off x="3798843" y="3811633"/>
              <a:ext cx="689062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22 Conector recto"/>
            <p:cNvCxnSpPr>
              <a:endCxn id="32" idx="0"/>
            </p:cNvCxnSpPr>
            <p:nvPr/>
          </p:nvCxnSpPr>
          <p:spPr>
            <a:xfrm rot="5400000">
              <a:off x="4887079" y="3956890"/>
              <a:ext cx="95100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6 Conector recto"/>
            <p:cNvCxnSpPr/>
            <p:nvPr/>
          </p:nvCxnSpPr>
          <p:spPr>
            <a:xfrm rot="5400000">
              <a:off x="4600389" y="2488483"/>
              <a:ext cx="234821" cy="63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24 Rectángulo"/>
            <p:cNvSpPr/>
            <p:nvPr/>
          </p:nvSpPr>
          <p:spPr>
            <a:xfrm>
              <a:off x="3903658" y="1785926"/>
              <a:ext cx="1571636" cy="571504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26" name="25 CuadroTexto"/>
            <p:cNvSpPr txBox="1"/>
            <p:nvPr/>
          </p:nvSpPr>
          <p:spPr>
            <a:xfrm>
              <a:off x="3919818" y="1962461"/>
              <a:ext cx="1571636" cy="2243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100"/>
                </a:lnSpc>
              </a:pPr>
              <a:r>
                <a:rPr lang="es-VE" sz="900" b="1" dirty="0" smtClean="0">
                  <a:latin typeface="Arial" pitchFamily="34" charset="0"/>
                  <a:cs typeface="Arial" pitchFamily="34" charset="0"/>
                </a:rPr>
                <a:t>AUDITOR INTERNO</a:t>
              </a:r>
              <a:endParaRPr lang="es-VE" sz="9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26 CuadroTexto"/>
            <p:cNvSpPr txBox="1"/>
            <p:nvPr/>
          </p:nvSpPr>
          <p:spPr>
            <a:xfrm>
              <a:off x="3421069" y="2766804"/>
              <a:ext cx="1071569" cy="29751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JEFE CONTROL POSTERIOR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27 CuadroTexto"/>
            <p:cNvSpPr txBox="1"/>
            <p:nvPr/>
          </p:nvSpPr>
          <p:spPr>
            <a:xfrm>
              <a:off x="4786314" y="2764113"/>
              <a:ext cx="1214445" cy="36163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JEFE DETERMINACIÓN DE RESPONSABILIDADES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9" name="28 Conector recto"/>
            <p:cNvCxnSpPr/>
            <p:nvPr/>
          </p:nvCxnSpPr>
          <p:spPr>
            <a:xfrm flipV="1">
              <a:off x="3950183" y="2604277"/>
              <a:ext cx="146477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29 Conector recto"/>
            <p:cNvCxnSpPr/>
            <p:nvPr/>
          </p:nvCxnSpPr>
          <p:spPr>
            <a:xfrm rot="16200000" flipH="1">
              <a:off x="3881757" y="2679855"/>
              <a:ext cx="149159" cy="129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31 CuadroTexto"/>
            <p:cNvSpPr txBox="1"/>
            <p:nvPr/>
          </p:nvSpPr>
          <p:spPr>
            <a:xfrm>
              <a:off x="4786315" y="4432392"/>
              <a:ext cx="1071569" cy="25391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AUDITOR I (1)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3" name="32 Conector recto"/>
            <p:cNvCxnSpPr>
              <a:endCxn id="18" idx="0"/>
            </p:cNvCxnSpPr>
            <p:nvPr/>
          </p:nvCxnSpPr>
          <p:spPr>
            <a:xfrm rot="16200000" flipH="1">
              <a:off x="3029690" y="3613987"/>
              <a:ext cx="2652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33 Conector recto"/>
            <p:cNvCxnSpPr/>
            <p:nvPr/>
          </p:nvCxnSpPr>
          <p:spPr>
            <a:xfrm rot="16200000" flipH="1">
              <a:off x="5340692" y="2680541"/>
              <a:ext cx="149159" cy="129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2844" y="142852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ALCALDIA DE SAN DIEGO</a:t>
            </a:r>
          </a:p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ESTRUCTURAL ORGANIZACIONAL 2023</a:t>
            </a:r>
            <a:endParaRPr lang="es-VE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929454" y="214290"/>
            <a:ext cx="17145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000" b="1" dirty="0" smtClean="0">
                <a:latin typeface="Arial" pitchFamily="34" charset="0"/>
                <a:cs typeface="Arial" pitchFamily="34" charset="0"/>
              </a:rPr>
              <a:t>TESORERÍA MUNICIPAL</a:t>
            </a:r>
            <a:endParaRPr lang="es-VE" sz="1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3 Grupo"/>
          <p:cNvGrpSpPr/>
          <p:nvPr/>
        </p:nvGrpSpPr>
        <p:grpSpPr>
          <a:xfrm>
            <a:off x="2768203" y="1778067"/>
            <a:ext cx="3432919" cy="3132055"/>
            <a:chOff x="2768203" y="1778067"/>
            <a:chExt cx="3432919" cy="3132055"/>
          </a:xfrm>
        </p:grpSpPr>
        <p:cxnSp>
          <p:nvCxnSpPr>
            <p:cNvPr id="5" name="4 Conector recto"/>
            <p:cNvCxnSpPr/>
            <p:nvPr/>
          </p:nvCxnSpPr>
          <p:spPr>
            <a:xfrm>
              <a:off x="3265714" y="3355337"/>
              <a:ext cx="2422567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5 Conector recto"/>
            <p:cNvCxnSpPr/>
            <p:nvPr/>
          </p:nvCxnSpPr>
          <p:spPr>
            <a:xfrm rot="5400000">
              <a:off x="5551714" y="3496593"/>
              <a:ext cx="278573" cy="51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6 Conector recto"/>
            <p:cNvCxnSpPr/>
            <p:nvPr/>
          </p:nvCxnSpPr>
          <p:spPr>
            <a:xfrm rot="16200000" flipH="1">
              <a:off x="3127567" y="3497871"/>
              <a:ext cx="281043" cy="42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7 Rectángulo"/>
            <p:cNvSpPr/>
            <p:nvPr/>
          </p:nvSpPr>
          <p:spPr>
            <a:xfrm>
              <a:off x="3705953" y="1778067"/>
              <a:ext cx="1571636" cy="571504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3693538" y="1956083"/>
              <a:ext cx="1571636" cy="2077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900"/>
                </a:lnSpc>
              </a:pPr>
              <a:r>
                <a:rPr lang="es-VE" sz="900" b="1" dirty="0" smtClean="0">
                  <a:latin typeface="Arial" pitchFamily="34" charset="0"/>
                  <a:cs typeface="Arial" pitchFamily="34" charset="0"/>
                </a:rPr>
                <a:t>TESORERO</a:t>
              </a:r>
              <a:endParaRPr lang="es-VE" sz="9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" name="6 Conector recto"/>
            <p:cNvCxnSpPr/>
            <p:nvPr/>
          </p:nvCxnSpPr>
          <p:spPr>
            <a:xfrm rot="16200000" flipH="1">
              <a:off x="4025811" y="2853389"/>
              <a:ext cx="996809" cy="1153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10 CuadroTexto"/>
            <p:cNvSpPr txBox="1"/>
            <p:nvPr/>
          </p:nvSpPr>
          <p:spPr>
            <a:xfrm>
              <a:off x="4706086" y="2477375"/>
              <a:ext cx="1000131" cy="36163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ASISTENTE ADMINISTRATIVO III (1)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2" name="11 Conector recto"/>
            <p:cNvCxnSpPr/>
            <p:nvPr/>
          </p:nvCxnSpPr>
          <p:spPr>
            <a:xfrm flipV="1">
              <a:off x="4527639" y="2665467"/>
              <a:ext cx="178446" cy="21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12 CuadroTexto"/>
            <p:cNvSpPr txBox="1"/>
            <p:nvPr/>
          </p:nvSpPr>
          <p:spPr>
            <a:xfrm>
              <a:off x="4704256" y="2921075"/>
              <a:ext cx="1000131" cy="27186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ASISTENTE OPERATIVO II (1)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4" name="13 Conector recto"/>
            <p:cNvCxnSpPr/>
            <p:nvPr/>
          </p:nvCxnSpPr>
          <p:spPr>
            <a:xfrm flipV="1">
              <a:off x="4525109" y="3041695"/>
              <a:ext cx="178446" cy="21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14 CuadroTexto"/>
            <p:cNvSpPr txBox="1"/>
            <p:nvPr/>
          </p:nvSpPr>
          <p:spPr>
            <a:xfrm>
              <a:off x="3434490" y="4429132"/>
              <a:ext cx="1000131" cy="27186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ANALISTA FINANCIERO III</a:t>
              </a:r>
              <a:r>
                <a:rPr lang="es-VE" sz="7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(3)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15 CuadroTexto"/>
            <p:cNvSpPr txBox="1"/>
            <p:nvPr/>
          </p:nvSpPr>
          <p:spPr>
            <a:xfrm>
              <a:off x="2768203" y="3643314"/>
              <a:ext cx="946542" cy="28575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SUB-TESORERO (1) 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7" name="16 Conector recto"/>
            <p:cNvCxnSpPr/>
            <p:nvPr/>
          </p:nvCxnSpPr>
          <p:spPr>
            <a:xfrm flipV="1">
              <a:off x="3250319" y="4555965"/>
              <a:ext cx="178446" cy="21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17 Conector recto"/>
            <p:cNvCxnSpPr/>
            <p:nvPr/>
          </p:nvCxnSpPr>
          <p:spPr>
            <a:xfrm rot="5400000">
              <a:off x="5330955" y="4279393"/>
              <a:ext cx="731519" cy="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18 CuadroTexto"/>
            <p:cNvSpPr txBox="1"/>
            <p:nvPr/>
          </p:nvSpPr>
          <p:spPr>
            <a:xfrm>
              <a:off x="5200991" y="4643446"/>
              <a:ext cx="1000131" cy="26667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  <a:spcAft>
                  <a:spcPts val="600"/>
                </a:spcAft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RECAUDADOR (5)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19 CuadroTexto"/>
            <p:cNvSpPr txBox="1"/>
            <p:nvPr/>
          </p:nvSpPr>
          <p:spPr>
            <a:xfrm>
              <a:off x="5192083" y="3643314"/>
              <a:ext cx="1000131" cy="27186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JEFE UNIDAD DE RECAUDACION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1" name="20 Conector recto"/>
            <p:cNvCxnSpPr/>
            <p:nvPr/>
          </p:nvCxnSpPr>
          <p:spPr>
            <a:xfrm rot="16200000" flipH="1">
              <a:off x="2939847" y="4243393"/>
              <a:ext cx="62865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2844" y="142852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ALCALDIA DE SAN DIEGO</a:t>
            </a:r>
          </a:p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ESTRUCTURAL ORGANIZACIONAL 2023</a:t>
            </a:r>
            <a:endParaRPr lang="es-VE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715140" y="214290"/>
            <a:ext cx="24288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VE" sz="1000" b="1" dirty="0" smtClean="0">
                <a:latin typeface="Arial" pitchFamily="34" charset="0"/>
                <a:cs typeface="Arial" pitchFamily="34" charset="0"/>
              </a:rPr>
              <a:t>CONSEJO LOCAL DE PLANIFICACIÓN PÚBLICA</a:t>
            </a:r>
            <a:endParaRPr lang="es-VE" sz="1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8" name="17 Grupo"/>
          <p:cNvGrpSpPr/>
          <p:nvPr/>
        </p:nvGrpSpPr>
        <p:grpSpPr>
          <a:xfrm>
            <a:off x="2428860" y="1714488"/>
            <a:ext cx="4195792" cy="2821150"/>
            <a:chOff x="2428860" y="1714488"/>
            <a:chExt cx="4195792" cy="2821150"/>
          </a:xfrm>
        </p:grpSpPr>
        <p:grpSp>
          <p:nvGrpSpPr>
            <p:cNvPr id="19" name="44 Grupo"/>
            <p:cNvGrpSpPr/>
            <p:nvPr/>
          </p:nvGrpSpPr>
          <p:grpSpPr>
            <a:xfrm>
              <a:off x="5024441" y="3066437"/>
              <a:ext cx="1600211" cy="601153"/>
              <a:chOff x="3816054" y="1857364"/>
              <a:chExt cx="1600211" cy="503467"/>
            </a:xfrm>
          </p:grpSpPr>
          <p:sp>
            <p:nvSpPr>
              <p:cNvPr id="35" name="34 Rectángulo"/>
              <p:cNvSpPr/>
              <p:nvPr/>
            </p:nvSpPr>
            <p:spPr>
              <a:xfrm>
                <a:off x="3816054" y="1857364"/>
                <a:ext cx="1571636" cy="500066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VE"/>
              </a:p>
            </p:txBody>
          </p:sp>
          <p:sp>
            <p:nvSpPr>
              <p:cNvPr id="36" name="35 CuadroTexto"/>
              <p:cNvSpPr txBox="1"/>
              <p:nvPr/>
            </p:nvSpPr>
            <p:spPr>
              <a:xfrm>
                <a:off x="3844629" y="1896856"/>
                <a:ext cx="1571636" cy="4639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900"/>
                  </a:lnSpc>
                </a:pPr>
                <a:r>
                  <a:rPr lang="es-VE" sz="900" b="1" dirty="0" smtClean="0">
                    <a:latin typeface="Arial" pitchFamily="34" charset="0"/>
                    <a:cs typeface="Arial" pitchFamily="34" charset="0"/>
                  </a:rPr>
                  <a:t>SECRETARÍA DEL CONSEJO LOCAL DE PLANIFICACIÓN PÚBLICA</a:t>
                </a:r>
                <a:endParaRPr lang="es-VE" sz="9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0" name="6 Conector recto"/>
            <p:cNvCxnSpPr/>
            <p:nvPr/>
          </p:nvCxnSpPr>
          <p:spPr>
            <a:xfrm rot="16200000" flipH="1">
              <a:off x="3926909" y="2712471"/>
              <a:ext cx="1143082" cy="422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20 Rectángulo"/>
            <p:cNvSpPr/>
            <p:nvPr/>
          </p:nvSpPr>
          <p:spPr>
            <a:xfrm>
              <a:off x="3695694" y="1714488"/>
              <a:ext cx="1571636" cy="434217"/>
            </a:xfrm>
            <a:prstGeom prst="rect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22" name="21 CuadroTexto"/>
            <p:cNvSpPr txBox="1"/>
            <p:nvPr/>
          </p:nvSpPr>
          <p:spPr>
            <a:xfrm>
              <a:off x="3867145" y="1768102"/>
              <a:ext cx="1243381" cy="374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100"/>
                </a:lnSpc>
              </a:pPr>
              <a:r>
                <a:rPr lang="es-VE" sz="900" b="1" dirty="0" smtClean="0">
                  <a:latin typeface="Arial" pitchFamily="34" charset="0"/>
                  <a:cs typeface="Arial" pitchFamily="34" charset="0"/>
                </a:rPr>
                <a:t>ALCALDE</a:t>
              </a:r>
            </a:p>
            <a:p>
              <a:pPr algn="ctr">
                <a:lnSpc>
                  <a:spcPts val="1100"/>
                </a:lnSpc>
              </a:pPr>
              <a:r>
                <a:rPr lang="es-VE" sz="900" b="1" dirty="0" smtClean="0">
                  <a:latin typeface="Arial" pitchFamily="34" charset="0"/>
                  <a:cs typeface="Arial" pitchFamily="34" charset="0"/>
                </a:rPr>
                <a:t>(Presidente CLPP)</a:t>
              </a:r>
              <a:endParaRPr lang="es-VE" sz="9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22 Rectángulo"/>
            <p:cNvSpPr/>
            <p:nvPr/>
          </p:nvSpPr>
          <p:spPr>
            <a:xfrm>
              <a:off x="2621563" y="4203703"/>
              <a:ext cx="1164164" cy="32493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24" name="23 CuadroTexto"/>
            <p:cNvSpPr txBox="1"/>
            <p:nvPr/>
          </p:nvSpPr>
          <p:spPr>
            <a:xfrm>
              <a:off x="2576499" y="4238121"/>
              <a:ext cx="1285884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PLANIFICADOR LOCAL (3)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5" name="120 Grupo"/>
            <p:cNvGrpSpPr/>
            <p:nvPr/>
          </p:nvGrpSpPr>
          <p:grpSpPr>
            <a:xfrm>
              <a:off x="4572000" y="2484430"/>
              <a:ext cx="1214446" cy="271869"/>
              <a:chOff x="826130" y="2429303"/>
              <a:chExt cx="1214446" cy="271869"/>
            </a:xfrm>
          </p:grpSpPr>
          <p:sp>
            <p:nvSpPr>
              <p:cNvPr id="33" name="32 Rectángulo"/>
              <p:cNvSpPr/>
              <p:nvPr/>
            </p:nvSpPr>
            <p:spPr>
              <a:xfrm>
                <a:off x="928662" y="2444581"/>
                <a:ext cx="1049842" cy="23203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800"/>
                  </a:lnSpc>
                </a:pPr>
                <a:endParaRPr lang="es-VE"/>
              </a:p>
            </p:txBody>
          </p:sp>
          <p:sp>
            <p:nvSpPr>
              <p:cNvPr id="34" name="33 CuadroTexto"/>
              <p:cNvSpPr txBox="1"/>
              <p:nvPr/>
            </p:nvSpPr>
            <p:spPr>
              <a:xfrm>
                <a:off x="826130" y="2429303"/>
                <a:ext cx="1214446" cy="2718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700"/>
                  </a:lnSpc>
                </a:pPr>
                <a:r>
                  <a:rPr lang="es-VE" sz="700" b="1" dirty="0" smtClean="0">
                    <a:latin typeface="Arial" pitchFamily="34" charset="0"/>
                    <a:cs typeface="Arial" pitchFamily="34" charset="0"/>
                  </a:rPr>
                  <a:t>ASISTENTE ADMINISTRATIVO III (1)</a:t>
                </a:r>
                <a:endParaRPr lang="es-VE" sz="7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6" name="25 Conector recto"/>
            <p:cNvCxnSpPr>
              <a:endCxn id="28" idx="0"/>
            </p:cNvCxnSpPr>
            <p:nvPr/>
          </p:nvCxnSpPr>
          <p:spPr>
            <a:xfrm rot="5400000">
              <a:off x="2850942" y="2721166"/>
              <a:ext cx="727472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26 Conector recto"/>
            <p:cNvCxnSpPr/>
            <p:nvPr/>
          </p:nvCxnSpPr>
          <p:spPr>
            <a:xfrm>
              <a:off x="4500562" y="2617006"/>
              <a:ext cx="166255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27 Rectángulo"/>
            <p:cNvSpPr/>
            <p:nvPr/>
          </p:nvSpPr>
          <p:spPr>
            <a:xfrm>
              <a:off x="2428860" y="3084902"/>
              <a:ext cx="1571636" cy="57111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29" name="28 CuadroTexto"/>
            <p:cNvSpPr txBox="1"/>
            <p:nvPr/>
          </p:nvSpPr>
          <p:spPr>
            <a:xfrm>
              <a:off x="2428860" y="3113083"/>
              <a:ext cx="157163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900"/>
                </a:lnSpc>
              </a:pPr>
              <a:r>
                <a:rPr lang="es-VE" sz="900" b="1" dirty="0" smtClean="0">
                  <a:latin typeface="Arial" pitchFamily="34" charset="0"/>
                  <a:cs typeface="Arial" pitchFamily="34" charset="0"/>
                </a:rPr>
                <a:t>SALA TÉCNICA DEL CONSEJO LOCAL DE PLANIFICACIÓN PUBLICA</a:t>
              </a:r>
              <a:endParaRPr lang="es-VE" sz="9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29 Conector recto"/>
            <p:cNvCxnSpPr/>
            <p:nvPr/>
          </p:nvCxnSpPr>
          <p:spPr>
            <a:xfrm rot="16200000" flipH="1">
              <a:off x="2946617" y="3933051"/>
              <a:ext cx="530803" cy="531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30 Conector recto"/>
            <p:cNvCxnSpPr/>
            <p:nvPr/>
          </p:nvCxnSpPr>
          <p:spPr>
            <a:xfrm rot="10800000">
              <a:off x="3214678" y="2357430"/>
              <a:ext cx="1285884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31 Conector recto"/>
            <p:cNvCxnSpPr/>
            <p:nvPr/>
          </p:nvCxnSpPr>
          <p:spPr>
            <a:xfrm rot="10800000" flipV="1">
              <a:off x="4500562" y="3286122"/>
              <a:ext cx="50006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2844" y="142852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ALCALDIA DE SAN DIEGO</a:t>
            </a:r>
          </a:p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ESTRUCTURAL ORGANIZACIONAL 2023</a:t>
            </a:r>
            <a:endParaRPr lang="es-VE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715140" y="214290"/>
            <a:ext cx="24288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VE" sz="1000" b="1" dirty="0" smtClean="0">
                <a:latin typeface="Arial" pitchFamily="34" charset="0"/>
                <a:cs typeface="Arial" pitchFamily="34" charset="0"/>
              </a:rPr>
              <a:t>OFICINA DE ATENCIÓN AL CIUDADANO</a:t>
            </a:r>
            <a:endParaRPr lang="es-VE" sz="1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1" name="40 Grupo"/>
          <p:cNvGrpSpPr/>
          <p:nvPr/>
        </p:nvGrpSpPr>
        <p:grpSpPr>
          <a:xfrm>
            <a:off x="3052756" y="2036098"/>
            <a:ext cx="3867177" cy="2902625"/>
            <a:chOff x="3052756" y="2036098"/>
            <a:chExt cx="3867177" cy="2902625"/>
          </a:xfrm>
        </p:grpSpPr>
        <p:sp>
          <p:nvSpPr>
            <p:cNvPr id="4" name="3 Rectángulo"/>
            <p:cNvSpPr/>
            <p:nvPr/>
          </p:nvSpPr>
          <p:spPr>
            <a:xfrm>
              <a:off x="4299623" y="4079934"/>
              <a:ext cx="1164164" cy="71591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4252914" y="4100517"/>
              <a:ext cx="128588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ANALISTA ATENCION DE DENUNCIAS, QUEJAS, RECLAMOS, SUGERENCIAS Y PETICIONES</a:t>
              </a:r>
            </a:p>
            <a:p>
              <a:pPr algn="ctr">
                <a:lnSpc>
                  <a:spcPts val="8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 (1)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6" name="120 Grupo"/>
            <p:cNvGrpSpPr/>
            <p:nvPr/>
          </p:nvGrpSpPr>
          <p:grpSpPr>
            <a:xfrm>
              <a:off x="3476678" y="3449431"/>
              <a:ext cx="1214446" cy="271869"/>
              <a:chOff x="826130" y="2429303"/>
              <a:chExt cx="1214446" cy="271869"/>
            </a:xfrm>
          </p:grpSpPr>
          <p:sp>
            <p:nvSpPr>
              <p:cNvPr id="7" name="6 Rectángulo"/>
              <p:cNvSpPr/>
              <p:nvPr/>
            </p:nvSpPr>
            <p:spPr>
              <a:xfrm>
                <a:off x="928662" y="2444581"/>
                <a:ext cx="1049842" cy="23203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800"/>
                  </a:lnSpc>
                </a:pPr>
                <a:endParaRPr lang="es-VE"/>
              </a:p>
            </p:txBody>
          </p:sp>
          <p:sp>
            <p:nvSpPr>
              <p:cNvPr id="8" name="7 CuadroTexto"/>
              <p:cNvSpPr txBox="1"/>
              <p:nvPr/>
            </p:nvSpPr>
            <p:spPr>
              <a:xfrm>
                <a:off x="826130" y="2429303"/>
                <a:ext cx="1214446" cy="2718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700"/>
                  </a:lnSpc>
                </a:pPr>
                <a:r>
                  <a:rPr lang="es-VE" sz="700" b="1" dirty="0" smtClean="0">
                    <a:latin typeface="Arial" pitchFamily="34" charset="0"/>
                    <a:cs typeface="Arial" pitchFamily="34" charset="0"/>
                  </a:rPr>
                  <a:t>ASISTENTE ADMINISTRATIVO III (1)</a:t>
                </a:r>
                <a:endParaRPr lang="es-VE" sz="7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9" name="8 Conector recto"/>
            <p:cNvCxnSpPr/>
            <p:nvPr/>
          </p:nvCxnSpPr>
          <p:spPr>
            <a:xfrm rot="16200000" flipH="1">
              <a:off x="4547384" y="3575209"/>
              <a:ext cx="530803" cy="531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9 Conector recto"/>
            <p:cNvCxnSpPr/>
            <p:nvPr/>
          </p:nvCxnSpPr>
          <p:spPr>
            <a:xfrm>
              <a:off x="3622621" y="3859985"/>
              <a:ext cx="265437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10 Conector recto"/>
            <p:cNvCxnSpPr/>
            <p:nvPr/>
          </p:nvCxnSpPr>
          <p:spPr>
            <a:xfrm rot="16200000" flipH="1">
              <a:off x="4718491" y="3960564"/>
              <a:ext cx="231517" cy="55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11 Rectángulo"/>
            <p:cNvSpPr/>
            <p:nvPr/>
          </p:nvSpPr>
          <p:spPr>
            <a:xfrm>
              <a:off x="3093767" y="4079935"/>
              <a:ext cx="1082488" cy="71591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3052756" y="4129092"/>
              <a:ext cx="1214446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ANALISTA INFORMACION Y PROMOCION DE LA PARTICIPACION CIUDADANA </a:t>
              </a:r>
            </a:p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(1)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4" name="13 Conector recto"/>
            <p:cNvCxnSpPr/>
            <p:nvPr/>
          </p:nvCxnSpPr>
          <p:spPr>
            <a:xfrm>
              <a:off x="4637313" y="3582007"/>
              <a:ext cx="166255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14 Conector recto"/>
            <p:cNvCxnSpPr/>
            <p:nvPr/>
          </p:nvCxnSpPr>
          <p:spPr>
            <a:xfrm rot="16200000" flipH="1">
              <a:off x="3495108" y="3964258"/>
              <a:ext cx="231517" cy="55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15 Grupo"/>
            <p:cNvGrpSpPr/>
            <p:nvPr/>
          </p:nvGrpSpPr>
          <p:grpSpPr>
            <a:xfrm>
              <a:off x="3997171" y="2036098"/>
              <a:ext cx="1603536" cy="1267733"/>
              <a:chOff x="3997171" y="2036098"/>
              <a:chExt cx="1603536" cy="1267733"/>
            </a:xfrm>
          </p:grpSpPr>
          <p:grpSp>
            <p:nvGrpSpPr>
              <p:cNvPr id="17" name="44 Grupo"/>
              <p:cNvGrpSpPr/>
              <p:nvPr/>
            </p:nvGrpSpPr>
            <p:grpSpPr>
              <a:xfrm>
                <a:off x="4000496" y="2803765"/>
                <a:ext cx="1600211" cy="500066"/>
                <a:chOff x="3816054" y="1857364"/>
                <a:chExt cx="1600211" cy="500066"/>
              </a:xfrm>
            </p:grpSpPr>
            <p:sp>
              <p:nvSpPr>
                <p:cNvPr id="21" name="20 Rectángulo"/>
                <p:cNvSpPr/>
                <p:nvPr/>
              </p:nvSpPr>
              <p:spPr>
                <a:xfrm>
                  <a:off x="3816054" y="1857364"/>
                  <a:ext cx="1571636" cy="500066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VE"/>
                </a:p>
              </p:txBody>
            </p:sp>
            <p:sp>
              <p:nvSpPr>
                <p:cNvPr id="22" name="21 CuadroTexto"/>
                <p:cNvSpPr txBox="1"/>
                <p:nvPr/>
              </p:nvSpPr>
              <p:spPr>
                <a:xfrm>
                  <a:off x="3844629" y="1904595"/>
                  <a:ext cx="1571636" cy="43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900"/>
                    </a:lnSpc>
                  </a:pPr>
                  <a:r>
                    <a:rPr lang="es-VE" sz="900" b="1" dirty="0" smtClean="0">
                      <a:latin typeface="Arial" pitchFamily="34" charset="0"/>
                      <a:cs typeface="Arial" pitchFamily="34" charset="0"/>
                    </a:rPr>
                    <a:t>JEFE OFICINA ATENCIÓN AL CIUDADANO</a:t>
                  </a:r>
                  <a:endParaRPr lang="es-VE" sz="9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cxnSp>
            <p:nvCxnSpPr>
              <p:cNvPr id="18" name="6 Conector recto"/>
              <p:cNvCxnSpPr/>
              <p:nvPr/>
            </p:nvCxnSpPr>
            <p:spPr>
              <a:xfrm rot="16200000" flipH="1">
                <a:off x="4634923" y="2627544"/>
                <a:ext cx="328214" cy="243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18 Rectángulo"/>
              <p:cNvSpPr/>
              <p:nvPr/>
            </p:nvSpPr>
            <p:spPr>
              <a:xfrm>
                <a:off x="3997171" y="2036098"/>
                <a:ext cx="1571636" cy="434217"/>
              </a:xfrm>
              <a:prstGeom prst="rect">
                <a:avLst/>
              </a:prstGeom>
              <a:noFill/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VE"/>
              </a:p>
            </p:txBody>
          </p:sp>
          <p:sp>
            <p:nvSpPr>
              <p:cNvPr id="20" name="19 CuadroTexto"/>
              <p:cNvSpPr txBox="1"/>
              <p:nvPr/>
            </p:nvSpPr>
            <p:spPr>
              <a:xfrm>
                <a:off x="4168622" y="2083362"/>
                <a:ext cx="1243381" cy="3654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100"/>
                  </a:lnSpc>
                </a:pPr>
                <a:r>
                  <a:rPr lang="es-VE" sz="900" b="1" dirty="0" smtClean="0">
                    <a:latin typeface="Arial" pitchFamily="34" charset="0"/>
                    <a:cs typeface="Arial" pitchFamily="34" charset="0"/>
                  </a:rPr>
                  <a:t>DIRECCIÓN SUPERIOR</a:t>
                </a:r>
                <a:endParaRPr lang="es-VE" sz="9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7" name="36 Grupo"/>
            <p:cNvGrpSpPr/>
            <p:nvPr/>
          </p:nvGrpSpPr>
          <p:grpSpPr>
            <a:xfrm>
              <a:off x="5634049" y="4438657"/>
              <a:ext cx="1285884" cy="500066"/>
              <a:chOff x="6215074" y="4286257"/>
              <a:chExt cx="1285884" cy="500066"/>
            </a:xfrm>
          </p:grpSpPr>
          <p:sp>
            <p:nvSpPr>
              <p:cNvPr id="38" name="37 CuadroTexto"/>
              <p:cNvSpPr txBox="1"/>
              <p:nvPr/>
            </p:nvSpPr>
            <p:spPr>
              <a:xfrm>
                <a:off x="6215074" y="4357694"/>
                <a:ext cx="128588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800"/>
                  </a:lnSpc>
                </a:pPr>
                <a:r>
                  <a:rPr lang="es-VE" sz="700" b="1" dirty="0" smtClean="0">
                    <a:latin typeface="Arial" pitchFamily="34" charset="0"/>
                    <a:cs typeface="Arial" pitchFamily="34" charset="0"/>
                  </a:rPr>
                  <a:t>ABOGADO COMUNITARIO I</a:t>
                </a:r>
              </a:p>
              <a:p>
                <a:pPr algn="ctr">
                  <a:lnSpc>
                    <a:spcPts val="800"/>
                  </a:lnSpc>
                </a:pPr>
                <a:r>
                  <a:rPr lang="es-VE" sz="700" b="1" dirty="0" smtClean="0">
                    <a:latin typeface="Arial" pitchFamily="34" charset="0"/>
                    <a:cs typeface="Arial" pitchFamily="34" charset="0"/>
                  </a:rPr>
                  <a:t>(1)</a:t>
                </a:r>
                <a:endParaRPr lang="es-VE" sz="7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" name="38 Rectángulo"/>
              <p:cNvSpPr/>
              <p:nvPr/>
            </p:nvSpPr>
            <p:spPr>
              <a:xfrm>
                <a:off x="6286512" y="4286257"/>
                <a:ext cx="1164164" cy="50006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VE"/>
              </a:p>
            </p:txBody>
          </p:sp>
        </p:grpSp>
        <p:cxnSp>
          <p:nvCxnSpPr>
            <p:cNvPr id="40" name="39 Conector recto"/>
            <p:cNvCxnSpPr/>
            <p:nvPr/>
          </p:nvCxnSpPr>
          <p:spPr>
            <a:xfrm rot="5400000">
              <a:off x="5995998" y="4148142"/>
              <a:ext cx="58102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2844" y="142852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ALCALDIA DE SAN DIEGO</a:t>
            </a:r>
          </a:p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ESTRUCTURAL ORGANIZACIONAL 2023</a:t>
            </a:r>
            <a:endParaRPr lang="es-VE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7286644" y="214290"/>
            <a:ext cx="16430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VE" sz="1000" b="1" dirty="0" smtClean="0">
                <a:latin typeface="Arial" pitchFamily="34" charset="0"/>
                <a:cs typeface="Arial" pitchFamily="34" charset="0"/>
              </a:rPr>
              <a:t>DIRECCIÓN DE RECURSOS HUMANOS</a:t>
            </a:r>
            <a:endParaRPr lang="es-VE" sz="1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8" name="57 Grupo"/>
          <p:cNvGrpSpPr/>
          <p:nvPr/>
        </p:nvGrpSpPr>
        <p:grpSpPr>
          <a:xfrm>
            <a:off x="1197162" y="805906"/>
            <a:ext cx="7446803" cy="4604308"/>
            <a:chOff x="1197162" y="805906"/>
            <a:chExt cx="7446803" cy="4604308"/>
          </a:xfrm>
        </p:grpSpPr>
        <p:sp>
          <p:nvSpPr>
            <p:cNvPr id="18" name="17 Rectángulo"/>
            <p:cNvSpPr/>
            <p:nvPr/>
          </p:nvSpPr>
          <p:spPr>
            <a:xfrm>
              <a:off x="3620307" y="805906"/>
              <a:ext cx="1571636" cy="571504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19" name="18 CuadroTexto"/>
            <p:cNvSpPr txBox="1"/>
            <p:nvPr/>
          </p:nvSpPr>
          <p:spPr>
            <a:xfrm>
              <a:off x="3607892" y="926772"/>
              <a:ext cx="1571636" cy="374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100"/>
                </a:lnSpc>
              </a:pPr>
              <a:r>
                <a:rPr lang="es-VE" sz="900" b="1" dirty="0" smtClean="0">
                  <a:latin typeface="Arial" pitchFamily="34" charset="0"/>
                  <a:cs typeface="Arial" pitchFamily="34" charset="0"/>
                </a:rPr>
                <a:t>DIRECTOR DE RECURSOS HUMANOS</a:t>
              </a:r>
              <a:endParaRPr lang="es-VE" sz="9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0" name="6 Conector recto"/>
            <p:cNvCxnSpPr/>
            <p:nvPr/>
          </p:nvCxnSpPr>
          <p:spPr>
            <a:xfrm rot="16200000" flipH="1">
              <a:off x="3717449" y="2103943"/>
              <a:ext cx="1446156" cy="1545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20 CuadroTexto"/>
            <p:cNvSpPr txBox="1"/>
            <p:nvPr/>
          </p:nvSpPr>
          <p:spPr>
            <a:xfrm>
              <a:off x="4629231" y="2000261"/>
              <a:ext cx="1071569" cy="36163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ASISTENTE ADMINISTRATIVO III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21 CuadroTexto"/>
            <p:cNvSpPr txBox="1"/>
            <p:nvPr/>
          </p:nvSpPr>
          <p:spPr>
            <a:xfrm>
              <a:off x="4629230" y="2394994"/>
              <a:ext cx="1071569" cy="32438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AGENTE DE SEGURIDAD INTERNA III (3)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22 CuadroTexto"/>
            <p:cNvSpPr txBox="1"/>
            <p:nvPr/>
          </p:nvSpPr>
          <p:spPr>
            <a:xfrm>
              <a:off x="3162285" y="1905303"/>
              <a:ext cx="1071569" cy="36163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AGENTE DE SEGURIDAD INTEGRAL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" name="23 Conector recto"/>
            <p:cNvCxnSpPr/>
            <p:nvPr/>
          </p:nvCxnSpPr>
          <p:spPr>
            <a:xfrm flipV="1">
              <a:off x="4433964" y="2151129"/>
              <a:ext cx="196477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24 Conector recto"/>
            <p:cNvCxnSpPr/>
            <p:nvPr/>
          </p:nvCxnSpPr>
          <p:spPr>
            <a:xfrm flipV="1">
              <a:off x="4437084" y="2557238"/>
              <a:ext cx="196477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25 Conector recto"/>
            <p:cNvCxnSpPr/>
            <p:nvPr/>
          </p:nvCxnSpPr>
          <p:spPr>
            <a:xfrm flipV="1">
              <a:off x="4239396" y="2070347"/>
              <a:ext cx="196477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26 CuadroTexto"/>
            <p:cNvSpPr txBox="1"/>
            <p:nvPr/>
          </p:nvSpPr>
          <p:spPr>
            <a:xfrm>
              <a:off x="3914850" y="2835166"/>
              <a:ext cx="1071569" cy="36163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JEFE DE OFICINA DE RECURSOS HUMANOS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8" name="27 Conector recto"/>
            <p:cNvCxnSpPr/>
            <p:nvPr/>
          </p:nvCxnSpPr>
          <p:spPr>
            <a:xfrm rot="16200000" flipH="1">
              <a:off x="4385996" y="3259117"/>
              <a:ext cx="125466" cy="112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9 CuadroTexto"/>
            <p:cNvSpPr txBox="1"/>
            <p:nvPr/>
          </p:nvSpPr>
          <p:spPr>
            <a:xfrm>
              <a:off x="1381103" y="4786322"/>
              <a:ext cx="1011969" cy="40421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ANALISTA DE SALUD Y SEGURIDAD LABORAL III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29 Conector recto"/>
            <p:cNvCxnSpPr>
              <a:endCxn id="31" idx="0"/>
            </p:cNvCxnSpPr>
            <p:nvPr/>
          </p:nvCxnSpPr>
          <p:spPr>
            <a:xfrm rot="16200000" flipH="1">
              <a:off x="6790495" y="4276672"/>
              <a:ext cx="55413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9 CuadroTexto"/>
            <p:cNvSpPr txBox="1"/>
            <p:nvPr/>
          </p:nvSpPr>
          <p:spPr>
            <a:xfrm>
              <a:off x="6596072" y="4553742"/>
              <a:ext cx="1000131" cy="47705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ANALISTA ADMINISTRACION DE PERSONAL III (1)</a:t>
              </a:r>
            </a:p>
            <a:p>
              <a:pPr algn="ctr">
                <a:lnSpc>
                  <a:spcPts val="600"/>
                </a:lnSpc>
              </a:pPr>
              <a:endParaRPr lang="es-VE" sz="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9 CuadroTexto"/>
            <p:cNvSpPr txBox="1"/>
            <p:nvPr/>
          </p:nvSpPr>
          <p:spPr>
            <a:xfrm>
              <a:off x="7275527" y="4106064"/>
              <a:ext cx="1000131" cy="20774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9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ARCHIVISTA III </a:t>
              </a:r>
              <a:r>
                <a:rPr lang="es-VE" sz="700" dirty="0" smtClean="0">
                  <a:latin typeface="Arial" pitchFamily="34" charset="0"/>
                  <a:cs typeface="Arial" pitchFamily="34" charset="0"/>
                </a:rPr>
                <a:t>(2)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33 CuadroTexto"/>
            <p:cNvSpPr txBox="1"/>
            <p:nvPr/>
          </p:nvSpPr>
          <p:spPr>
            <a:xfrm>
              <a:off x="6526597" y="3672989"/>
              <a:ext cx="1071569" cy="32316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JEFE DE UNIDAD DE ADMINISTRACIÓN DE PERSONAL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5" name="34 Conector recto"/>
            <p:cNvCxnSpPr/>
            <p:nvPr/>
          </p:nvCxnSpPr>
          <p:spPr>
            <a:xfrm flipV="1">
              <a:off x="7073913" y="4196552"/>
              <a:ext cx="196477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35 Conector recto"/>
            <p:cNvCxnSpPr/>
            <p:nvPr/>
          </p:nvCxnSpPr>
          <p:spPr>
            <a:xfrm flipV="1">
              <a:off x="1203296" y="3335334"/>
              <a:ext cx="585791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36 Conector recto"/>
            <p:cNvCxnSpPr/>
            <p:nvPr/>
          </p:nvCxnSpPr>
          <p:spPr>
            <a:xfrm rot="16200000" flipH="1">
              <a:off x="378676" y="4159955"/>
              <a:ext cx="1649240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9 CuadroTexto"/>
            <p:cNvSpPr txBox="1"/>
            <p:nvPr/>
          </p:nvSpPr>
          <p:spPr>
            <a:xfrm>
              <a:off x="4184630" y="4654542"/>
              <a:ext cx="1000131" cy="36163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ANALISTA DE RELACIONES LABORALES II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9 CuadroTexto"/>
            <p:cNvSpPr txBox="1"/>
            <p:nvPr/>
          </p:nvSpPr>
          <p:spPr>
            <a:xfrm>
              <a:off x="4508465" y="5078400"/>
              <a:ext cx="1011969" cy="32438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ANALISTA DE PERSONAL I (2)</a:t>
              </a:r>
            </a:p>
            <a:p>
              <a:pPr algn="ctr">
                <a:lnSpc>
                  <a:spcPts val="600"/>
                </a:lnSpc>
              </a:pP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39 CuadroTexto"/>
            <p:cNvSpPr txBox="1"/>
            <p:nvPr/>
          </p:nvSpPr>
          <p:spPr>
            <a:xfrm>
              <a:off x="3155935" y="1484296"/>
              <a:ext cx="1071569" cy="36163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ANALISTA DE RELACIONES LABORALES III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1" name="40 Conector recto"/>
            <p:cNvCxnSpPr/>
            <p:nvPr/>
          </p:nvCxnSpPr>
          <p:spPr>
            <a:xfrm flipV="1">
              <a:off x="4233046" y="1649340"/>
              <a:ext cx="196477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41 CuadroTexto"/>
            <p:cNvSpPr txBox="1"/>
            <p:nvPr/>
          </p:nvSpPr>
          <p:spPr>
            <a:xfrm>
              <a:off x="3401986" y="3702049"/>
              <a:ext cx="1071569" cy="24744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JEFE UNIDAD DE </a:t>
              </a:r>
            </a:p>
            <a:p>
              <a:pPr algn="ctr">
                <a:lnSpc>
                  <a:spcPts val="6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NOMINA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42 CuadroTexto"/>
            <p:cNvSpPr txBox="1"/>
            <p:nvPr/>
          </p:nvSpPr>
          <p:spPr>
            <a:xfrm>
              <a:off x="4060816" y="4225928"/>
              <a:ext cx="1071569" cy="36163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ANALISTA DE RELACIONES LABORALES III (2)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4" name="43 Conector recto"/>
            <p:cNvCxnSpPr/>
            <p:nvPr/>
          </p:nvCxnSpPr>
          <p:spPr>
            <a:xfrm>
              <a:off x="1197162" y="4990154"/>
              <a:ext cx="170498" cy="95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44 Conector recto"/>
            <p:cNvCxnSpPr/>
            <p:nvPr/>
          </p:nvCxnSpPr>
          <p:spPr>
            <a:xfrm rot="16200000" flipH="1">
              <a:off x="3741700" y="3521097"/>
              <a:ext cx="35248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6 Conector recto"/>
            <p:cNvCxnSpPr/>
            <p:nvPr/>
          </p:nvCxnSpPr>
          <p:spPr>
            <a:xfrm rot="5400000">
              <a:off x="3279761" y="4587881"/>
              <a:ext cx="1276358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46 Conector recto"/>
            <p:cNvCxnSpPr>
              <a:endCxn id="43" idx="1"/>
            </p:cNvCxnSpPr>
            <p:nvPr/>
          </p:nvCxnSpPr>
          <p:spPr>
            <a:xfrm>
              <a:off x="3917940" y="4397377"/>
              <a:ext cx="14287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47 Conector recto"/>
            <p:cNvCxnSpPr/>
            <p:nvPr/>
          </p:nvCxnSpPr>
          <p:spPr>
            <a:xfrm flipV="1">
              <a:off x="3917940" y="4830766"/>
              <a:ext cx="27146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48 Conector recto"/>
            <p:cNvCxnSpPr/>
            <p:nvPr/>
          </p:nvCxnSpPr>
          <p:spPr>
            <a:xfrm>
              <a:off x="3913177" y="5226060"/>
              <a:ext cx="595310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9 CuadroTexto"/>
            <p:cNvSpPr txBox="1"/>
            <p:nvPr/>
          </p:nvSpPr>
          <p:spPr>
            <a:xfrm>
              <a:off x="7643834" y="4933160"/>
              <a:ext cx="1000131" cy="47705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ANALISTA ADMINISTRACION DE PERSONAL I (1)</a:t>
              </a:r>
            </a:p>
            <a:p>
              <a:pPr algn="ctr">
                <a:lnSpc>
                  <a:spcPts val="600"/>
                </a:lnSpc>
              </a:pPr>
              <a:endParaRPr lang="es-VE" sz="6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52" name="51 Conector recto"/>
            <p:cNvCxnSpPr/>
            <p:nvPr/>
          </p:nvCxnSpPr>
          <p:spPr>
            <a:xfrm flipV="1">
              <a:off x="7072330" y="4410082"/>
              <a:ext cx="1071570" cy="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53 Conector recto"/>
            <p:cNvCxnSpPr>
              <a:endCxn id="50" idx="0"/>
            </p:cNvCxnSpPr>
            <p:nvPr/>
          </p:nvCxnSpPr>
          <p:spPr>
            <a:xfrm rot="5400000">
              <a:off x="7882361" y="4671621"/>
              <a:ext cx="523078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55 Conector recto"/>
            <p:cNvCxnSpPr>
              <a:endCxn id="34" idx="0"/>
            </p:cNvCxnSpPr>
            <p:nvPr/>
          </p:nvCxnSpPr>
          <p:spPr>
            <a:xfrm rot="16200000" flipH="1">
              <a:off x="6892974" y="3503580"/>
              <a:ext cx="336065" cy="275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2844" y="142852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ALCALDIA DE SAN DIEGO</a:t>
            </a:r>
          </a:p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ESTRUCTURAL ORGANIZACIONAL 2023</a:t>
            </a:r>
            <a:endParaRPr lang="es-VE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7572396" y="214290"/>
            <a:ext cx="13573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VE" sz="1000" b="1" dirty="0" smtClean="0">
                <a:latin typeface="Arial" pitchFamily="34" charset="0"/>
                <a:cs typeface="Arial" pitchFamily="34" charset="0"/>
              </a:rPr>
              <a:t>DIRECCIÓN DE INFORMATICA</a:t>
            </a:r>
            <a:endParaRPr lang="es-VE" sz="1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8" name="17 Grupo"/>
          <p:cNvGrpSpPr/>
          <p:nvPr/>
        </p:nvGrpSpPr>
        <p:grpSpPr>
          <a:xfrm>
            <a:off x="2500299" y="1778067"/>
            <a:ext cx="4286279" cy="3489398"/>
            <a:chOff x="2500299" y="1778067"/>
            <a:chExt cx="4286279" cy="3489398"/>
          </a:xfrm>
        </p:grpSpPr>
        <p:cxnSp>
          <p:nvCxnSpPr>
            <p:cNvPr id="19" name="18 Conector recto"/>
            <p:cNvCxnSpPr/>
            <p:nvPr/>
          </p:nvCxnSpPr>
          <p:spPr>
            <a:xfrm>
              <a:off x="2991173" y="3352800"/>
              <a:ext cx="3275308" cy="1033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19 Rectángulo"/>
            <p:cNvSpPr/>
            <p:nvPr/>
          </p:nvSpPr>
          <p:spPr>
            <a:xfrm>
              <a:off x="3705953" y="1778067"/>
              <a:ext cx="1571636" cy="571504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21" name="20 CuadroTexto"/>
            <p:cNvSpPr txBox="1"/>
            <p:nvPr/>
          </p:nvSpPr>
          <p:spPr>
            <a:xfrm>
              <a:off x="3693538" y="1898933"/>
              <a:ext cx="1571636" cy="3654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100"/>
                </a:lnSpc>
              </a:pPr>
              <a:r>
                <a:rPr lang="es-VE" sz="900" b="1" dirty="0" smtClean="0">
                  <a:latin typeface="Arial" pitchFamily="34" charset="0"/>
                  <a:cs typeface="Arial" pitchFamily="34" charset="0"/>
                </a:rPr>
                <a:t>DIRECTOR DE INFORMATICA</a:t>
              </a:r>
              <a:endParaRPr lang="es-VE" sz="9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2" name="6 Conector recto"/>
            <p:cNvCxnSpPr/>
            <p:nvPr/>
          </p:nvCxnSpPr>
          <p:spPr>
            <a:xfrm rot="16200000" flipH="1">
              <a:off x="4025811" y="2853389"/>
              <a:ext cx="996809" cy="1153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22 CuadroTexto"/>
            <p:cNvSpPr txBox="1"/>
            <p:nvPr/>
          </p:nvSpPr>
          <p:spPr>
            <a:xfrm>
              <a:off x="5770949" y="3644902"/>
              <a:ext cx="1000131" cy="32316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9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JEFE UNIDAD DE PROCESOS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9 CuadroTexto"/>
            <p:cNvSpPr txBox="1"/>
            <p:nvPr/>
          </p:nvSpPr>
          <p:spPr>
            <a:xfrm>
              <a:off x="5786447" y="4524381"/>
              <a:ext cx="1000131" cy="27186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ANALISTA DE SISTEMA III (2)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5" name="24 Conector recto"/>
            <p:cNvCxnSpPr/>
            <p:nvPr/>
          </p:nvCxnSpPr>
          <p:spPr>
            <a:xfrm rot="16200000" flipH="1">
              <a:off x="2428517" y="3924646"/>
              <a:ext cx="1134170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25 Conector recto"/>
            <p:cNvCxnSpPr/>
            <p:nvPr/>
          </p:nvCxnSpPr>
          <p:spPr>
            <a:xfrm rot="5400000">
              <a:off x="4016655" y="4454839"/>
              <a:ext cx="967419" cy="219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26 CuadroTexto"/>
            <p:cNvSpPr txBox="1"/>
            <p:nvPr/>
          </p:nvSpPr>
          <p:spPr>
            <a:xfrm>
              <a:off x="4006846" y="3643315"/>
              <a:ext cx="1000131" cy="32438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JEFE UNIDAD DE TECNOLOGIA Y SOPORTE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9 CuadroTexto"/>
            <p:cNvSpPr txBox="1"/>
            <p:nvPr/>
          </p:nvSpPr>
          <p:spPr>
            <a:xfrm>
              <a:off x="4006847" y="4943081"/>
              <a:ext cx="1000131" cy="32438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ANALISTA</a:t>
              </a:r>
            </a:p>
            <a:p>
              <a:pPr algn="ctr">
                <a:lnSpc>
                  <a:spcPts val="600"/>
                </a:lnSpc>
              </a:pPr>
              <a:endParaRPr lang="es-VE" sz="700" b="1" dirty="0" smtClean="0">
                <a:latin typeface="Arial" pitchFamily="34" charset="0"/>
                <a:cs typeface="Arial" pitchFamily="34" charset="0"/>
              </a:endParaRPr>
            </a:p>
            <a:p>
              <a:pPr algn="ctr">
                <a:lnSpc>
                  <a:spcPts val="6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 SOPORTE  I (3) 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9" name="28 Conector recto"/>
            <p:cNvCxnSpPr/>
            <p:nvPr/>
          </p:nvCxnSpPr>
          <p:spPr>
            <a:xfrm rot="16200000" flipH="1">
              <a:off x="4396709" y="3497871"/>
              <a:ext cx="281043" cy="42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29 CuadroTexto"/>
            <p:cNvSpPr txBox="1"/>
            <p:nvPr/>
          </p:nvSpPr>
          <p:spPr>
            <a:xfrm>
              <a:off x="2500299" y="4491732"/>
              <a:ext cx="1000131" cy="40011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ANALISTA DE</a:t>
              </a:r>
            </a:p>
            <a:p>
              <a:pPr algn="ctr">
                <a:lnSpc>
                  <a:spcPts val="600"/>
                </a:lnSpc>
              </a:pPr>
              <a:endParaRPr lang="es-VE" sz="700" b="1" dirty="0" smtClean="0">
                <a:latin typeface="Arial" pitchFamily="34" charset="0"/>
                <a:cs typeface="Arial" pitchFamily="34" charset="0"/>
              </a:endParaRPr>
            </a:p>
            <a:p>
              <a:pPr algn="ctr">
                <a:lnSpc>
                  <a:spcPts val="6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 DESARROLLO III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1" name="30 Conector recto"/>
            <p:cNvCxnSpPr/>
            <p:nvPr/>
          </p:nvCxnSpPr>
          <p:spPr>
            <a:xfrm rot="16200000" flipH="1">
              <a:off x="6122207" y="3501232"/>
              <a:ext cx="28733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31 Conector recto"/>
            <p:cNvCxnSpPr>
              <a:stCxn id="23" idx="2"/>
              <a:endCxn id="24" idx="0"/>
            </p:cNvCxnSpPr>
            <p:nvPr/>
          </p:nvCxnSpPr>
          <p:spPr>
            <a:xfrm rot="16200000" flipH="1">
              <a:off x="5992858" y="4246224"/>
              <a:ext cx="55631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32 CuadroTexto"/>
            <p:cNvSpPr txBox="1"/>
            <p:nvPr/>
          </p:nvSpPr>
          <p:spPr>
            <a:xfrm>
              <a:off x="4710114" y="2571744"/>
              <a:ext cx="1214446" cy="32316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9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ASISTENTE ADMINISTRATIVO III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4" name="33 Conector recto"/>
            <p:cNvCxnSpPr/>
            <p:nvPr/>
          </p:nvCxnSpPr>
          <p:spPr>
            <a:xfrm flipV="1">
              <a:off x="4527550" y="2714620"/>
              <a:ext cx="17844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30 CuadroTexto"/>
          <p:cNvSpPr txBox="1"/>
          <p:nvPr/>
        </p:nvSpPr>
        <p:spPr>
          <a:xfrm>
            <a:off x="142844" y="142852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ALCALDIA DE SAN DIEGO</a:t>
            </a:r>
          </a:p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ESTRUCTURAL ORGANIZACIONAL 2023</a:t>
            </a:r>
            <a:endParaRPr lang="es-VE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31 CuadroTexto"/>
          <p:cNvSpPr txBox="1"/>
          <p:nvPr/>
        </p:nvSpPr>
        <p:spPr>
          <a:xfrm>
            <a:off x="6715140" y="214290"/>
            <a:ext cx="24288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VE" sz="1000" b="1" dirty="0" smtClean="0">
                <a:latin typeface="Arial" pitchFamily="34" charset="0"/>
                <a:cs typeface="Arial" pitchFamily="34" charset="0"/>
              </a:rPr>
              <a:t>DIRECCION SUPERIOR</a:t>
            </a:r>
            <a:endParaRPr lang="es-VE" sz="1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3" name="6 Conector recto"/>
          <p:cNvCxnSpPr/>
          <p:nvPr/>
        </p:nvCxnSpPr>
        <p:spPr>
          <a:xfrm rot="5400000">
            <a:off x="2985283" y="3321843"/>
            <a:ext cx="292895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54 Grupo"/>
          <p:cNvGrpSpPr/>
          <p:nvPr/>
        </p:nvGrpSpPr>
        <p:grpSpPr>
          <a:xfrm>
            <a:off x="3567338" y="1285860"/>
            <a:ext cx="1643074" cy="571504"/>
            <a:chOff x="4029071" y="1214422"/>
            <a:chExt cx="1643074" cy="571504"/>
          </a:xfrm>
        </p:grpSpPr>
        <p:sp>
          <p:nvSpPr>
            <p:cNvPr id="35" name="34 Rectángulo"/>
            <p:cNvSpPr/>
            <p:nvPr/>
          </p:nvSpPr>
          <p:spPr>
            <a:xfrm>
              <a:off x="4067460" y="1214422"/>
              <a:ext cx="1571636" cy="571504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36" name="11 CuadroTexto"/>
            <p:cNvSpPr txBox="1"/>
            <p:nvPr/>
          </p:nvSpPr>
          <p:spPr>
            <a:xfrm>
              <a:off x="4029071" y="1393357"/>
              <a:ext cx="1643074" cy="2077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900"/>
                </a:lnSpc>
              </a:pPr>
              <a:r>
                <a:rPr lang="es-VE" sz="900" b="1" dirty="0" smtClean="0">
                  <a:latin typeface="Arial" pitchFamily="34" charset="0"/>
                  <a:cs typeface="Arial" pitchFamily="34" charset="0"/>
                </a:rPr>
                <a:t>DIRECCION SUPERIOR</a:t>
              </a:r>
              <a:endParaRPr lang="es-VE" sz="9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7" name="36 Grupo"/>
          <p:cNvGrpSpPr/>
          <p:nvPr/>
        </p:nvGrpSpPr>
        <p:grpSpPr>
          <a:xfrm>
            <a:off x="3087776" y="2000240"/>
            <a:ext cx="1233298" cy="549034"/>
            <a:chOff x="3035304" y="2725947"/>
            <a:chExt cx="1233298" cy="549034"/>
          </a:xfrm>
        </p:grpSpPr>
        <p:sp>
          <p:nvSpPr>
            <p:cNvPr id="38" name="37 CuadroTexto"/>
            <p:cNvSpPr txBox="1"/>
            <p:nvPr/>
          </p:nvSpPr>
          <p:spPr>
            <a:xfrm>
              <a:off x="3035304" y="2725947"/>
              <a:ext cx="1233298" cy="502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COORDINACIÓN GENERAL ESTRATEGICA DEL DESPACHO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9" name="131 Grupo"/>
            <p:cNvGrpSpPr/>
            <p:nvPr/>
          </p:nvGrpSpPr>
          <p:grpSpPr>
            <a:xfrm>
              <a:off x="3103022" y="2746125"/>
              <a:ext cx="1093870" cy="528856"/>
              <a:chOff x="1357290" y="2000240"/>
              <a:chExt cx="1093870" cy="528856"/>
            </a:xfrm>
          </p:grpSpPr>
          <p:sp>
            <p:nvSpPr>
              <p:cNvPr id="40" name="48 Rectángulo"/>
              <p:cNvSpPr/>
              <p:nvPr/>
            </p:nvSpPr>
            <p:spPr>
              <a:xfrm>
                <a:off x="1357290" y="2000240"/>
                <a:ext cx="1062893" cy="50006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VE"/>
              </a:p>
            </p:txBody>
          </p:sp>
          <p:cxnSp>
            <p:nvCxnSpPr>
              <p:cNvPr id="41" name="40 Conector recto"/>
              <p:cNvCxnSpPr/>
              <p:nvPr/>
            </p:nvCxnSpPr>
            <p:spPr>
              <a:xfrm flipV="1">
                <a:off x="1480880" y="2515274"/>
                <a:ext cx="970280" cy="44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41 Conector recto"/>
              <p:cNvCxnSpPr/>
              <p:nvPr/>
            </p:nvCxnSpPr>
            <p:spPr>
              <a:xfrm rot="16200000" flipH="1">
                <a:off x="2244407" y="2338077"/>
                <a:ext cx="381520" cy="51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3" name="132 Grupo"/>
          <p:cNvGrpSpPr/>
          <p:nvPr/>
        </p:nvGrpSpPr>
        <p:grpSpPr>
          <a:xfrm>
            <a:off x="4661715" y="2017081"/>
            <a:ext cx="1093870" cy="528856"/>
            <a:chOff x="1357290" y="2000240"/>
            <a:chExt cx="1093870" cy="528856"/>
          </a:xfrm>
        </p:grpSpPr>
        <p:sp>
          <p:nvSpPr>
            <p:cNvPr id="44" name="11 CuadroTexto"/>
            <p:cNvSpPr txBox="1"/>
            <p:nvPr/>
          </p:nvSpPr>
          <p:spPr>
            <a:xfrm>
              <a:off x="1395108" y="2024629"/>
              <a:ext cx="1035880" cy="4301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9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DIRECCION DE PLANIFICACION Y PRESUPUESTO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5" name="131 Grupo"/>
            <p:cNvGrpSpPr/>
            <p:nvPr/>
          </p:nvGrpSpPr>
          <p:grpSpPr>
            <a:xfrm>
              <a:off x="1357290" y="2000240"/>
              <a:ext cx="1093870" cy="528856"/>
              <a:chOff x="1357290" y="2000240"/>
              <a:chExt cx="1093870" cy="528856"/>
            </a:xfrm>
          </p:grpSpPr>
          <p:sp>
            <p:nvSpPr>
              <p:cNvPr id="46" name="38 Rectángulo"/>
              <p:cNvSpPr/>
              <p:nvPr/>
            </p:nvSpPr>
            <p:spPr>
              <a:xfrm>
                <a:off x="1357290" y="2000240"/>
                <a:ext cx="1062893" cy="50006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VE"/>
              </a:p>
            </p:txBody>
          </p:sp>
          <p:cxnSp>
            <p:nvCxnSpPr>
              <p:cNvPr id="47" name="46 Conector recto"/>
              <p:cNvCxnSpPr/>
              <p:nvPr/>
            </p:nvCxnSpPr>
            <p:spPr>
              <a:xfrm flipV="1">
                <a:off x="1480880" y="2515274"/>
                <a:ext cx="970280" cy="44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47 Conector recto"/>
              <p:cNvCxnSpPr/>
              <p:nvPr/>
            </p:nvCxnSpPr>
            <p:spPr>
              <a:xfrm rot="16200000" flipH="1">
                <a:off x="2244407" y="2338077"/>
                <a:ext cx="381520" cy="51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9" name="48 Grupo"/>
          <p:cNvGrpSpPr/>
          <p:nvPr/>
        </p:nvGrpSpPr>
        <p:grpSpPr>
          <a:xfrm>
            <a:off x="3079152" y="2629600"/>
            <a:ext cx="1233298" cy="528856"/>
            <a:chOff x="3023802" y="2746125"/>
            <a:chExt cx="1233298" cy="528856"/>
          </a:xfrm>
        </p:grpSpPr>
        <p:sp>
          <p:nvSpPr>
            <p:cNvPr id="50" name="49 CuadroTexto"/>
            <p:cNvSpPr txBox="1"/>
            <p:nvPr/>
          </p:nvSpPr>
          <p:spPr>
            <a:xfrm>
              <a:off x="3023802" y="2759567"/>
              <a:ext cx="12332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DIRECCION DEL DESPACHO DEL ALCALDE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51" name="131 Grupo"/>
            <p:cNvGrpSpPr/>
            <p:nvPr/>
          </p:nvGrpSpPr>
          <p:grpSpPr>
            <a:xfrm>
              <a:off x="3103022" y="2746125"/>
              <a:ext cx="1093870" cy="528856"/>
              <a:chOff x="1357290" y="2000240"/>
              <a:chExt cx="1093870" cy="528856"/>
            </a:xfrm>
          </p:grpSpPr>
          <p:sp>
            <p:nvSpPr>
              <p:cNvPr id="52" name="48 Rectángulo"/>
              <p:cNvSpPr/>
              <p:nvPr/>
            </p:nvSpPr>
            <p:spPr>
              <a:xfrm>
                <a:off x="1357290" y="2000240"/>
                <a:ext cx="1062893" cy="50006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VE"/>
              </a:p>
            </p:txBody>
          </p:sp>
          <p:cxnSp>
            <p:nvCxnSpPr>
              <p:cNvPr id="53" name="52 Conector recto"/>
              <p:cNvCxnSpPr/>
              <p:nvPr/>
            </p:nvCxnSpPr>
            <p:spPr>
              <a:xfrm flipV="1">
                <a:off x="1480880" y="2515274"/>
                <a:ext cx="970280" cy="44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53 Conector recto"/>
              <p:cNvCxnSpPr/>
              <p:nvPr/>
            </p:nvCxnSpPr>
            <p:spPr>
              <a:xfrm rot="16200000" flipH="1">
                <a:off x="2244407" y="2338077"/>
                <a:ext cx="381520" cy="51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5" name="54 Grupo"/>
          <p:cNvGrpSpPr/>
          <p:nvPr/>
        </p:nvGrpSpPr>
        <p:grpSpPr>
          <a:xfrm>
            <a:off x="3071802" y="3243886"/>
            <a:ext cx="1233298" cy="528856"/>
            <a:chOff x="3015132" y="2746125"/>
            <a:chExt cx="1233298" cy="528856"/>
          </a:xfrm>
        </p:grpSpPr>
        <p:sp>
          <p:nvSpPr>
            <p:cNvPr id="56" name="55 CuadroTexto"/>
            <p:cNvSpPr txBox="1"/>
            <p:nvPr/>
          </p:nvSpPr>
          <p:spPr>
            <a:xfrm>
              <a:off x="3015132" y="2823006"/>
              <a:ext cx="123329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9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UNIDAD DE AUDITORIA </a:t>
              </a:r>
            </a:p>
            <a:p>
              <a:pPr algn="ctr">
                <a:lnSpc>
                  <a:spcPts val="9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INTERNA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57" name="131 Grupo"/>
            <p:cNvGrpSpPr/>
            <p:nvPr/>
          </p:nvGrpSpPr>
          <p:grpSpPr>
            <a:xfrm>
              <a:off x="3103022" y="2746125"/>
              <a:ext cx="1093870" cy="528856"/>
              <a:chOff x="1357290" y="2000240"/>
              <a:chExt cx="1093870" cy="528856"/>
            </a:xfrm>
          </p:grpSpPr>
          <p:sp>
            <p:nvSpPr>
              <p:cNvPr id="58" name="48 Rectángulo"/>
              <p:cNvSpPr/>
              <p:nvPr/>
            </p:nvSpPr>
            <p:spPr>
              <a:xfrm>
                <a:off x="1357290" y="2000240"/>
                <a:ext cx="1062893" cy="50006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VE"/>
              </a:p>
            </p:txBody>
          </p:sp>
          <p:cxnSp>
            <p:nvCxnSpPr>
              <p:cNvPr id="59" name="58 Conector recto"/>
              <p:cNvCxnSpPr/>
              <p:nvPr/>
            </p:nvCxnSpPr>
            <p:spPr>
              <a:xfrm flipV="1">
                <a:off x="1480880" y="2515274"/>
                <a:ext cx="970280" cy="44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59 Conector recto"/>
              <p:cNvCxnSpPr/>
              <p:nvPr/>
            </p:nvCxnSpPr>
            <p:spPr>
              <a:xfrm rot="16200000" flipH="1">
                <a:off x="2244407" y="2338077"/>
                <a:ext cx="381520" cy="51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1" name="60 Grupo"/>
          <p:cNvGrpSpPr/>
          <p:nvPr/>
        </p:nvGrpSpPr>
        <p:grpSpPr>
          <a:xfrm>
            <a:off x="3079732" y="3846484"/>
            <a:ext cx="1233298" cy="528856"/>
            <a:chOff x="3021856" y="2746125"/>
            <a:chExt cx="1233298" cy="528856"/>
          </a:xfrm>
        </p:grpSpPr>
        <p:sp>
          <p:nvSpPr>
            <p:cNvPr id="62" name="61 CuadroTexto"/>
            <p:cNvSpPr txBox="1"/>
            <p:nvPr/>
          </p:nvSpPr>
          <p:spPr>
            <a:xfrm>
              <a:off x="3021856" y="2758735"/>
              <a:ext cx="1233298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650" b="1" dirty="0" smtClean="0">
                  <a:latin typeface="Arial" pitchFamily="34" charset="0"/>
                  <a:cs typeface="Arial" pitchFamily="34" charset="0"/>
                </a:rPr>
                <a:t>DIRECCION DEL SISTEMA DE PROTECCION INTEGRAL DE NIÑOS, NIÑAS Y ADOLESCENTES</a:t>
              </a:r>
              <a:endParaRPr lang="es-VE" sz="6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63" name="131 Grupo"/>
            <p:cNvGrpSpPr/>
            <p:nvPr/>
          </p:nvGrpSpPr>
          <p:grpSpPr>
            <a:xfrm>
              <a:off x="3103022" y="2746125"/>
              <a:ext cx="1093870" cy="528856"/>
              <a:chOff x="1357290" y="2000240"/>
              <a:chExt cx="1093870" cy="528856"/>
            </a:xfrm>
          </p:grpSpPr>
          <p:sp>
            <p:nvSpPr>
              <p:cNvPr id="64" name="48 Rectángulo"/>
              <p:cNvSpPr/>
              <p:nvPr/>
            </p:nvSpPr>
            <p:spPr>
              <a:xfrm>
                <a:off x="1357290" y="2000240"/>
                <a:ext cx="1062893" cy="50006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VE"/>
              </a:p>
            </p:txBody>
          </p:sp>
          <p:cxnSp>
            <p:nvCxnSpPr>
              <p:cNvPr id="65" name="64 Conector recto"/>
              <p:cNvCxnSpPr/>
              <p:nvPr/>
            </p:nvCxnSpPr>
            <p:spPr>
              <a:xfrm flipV="1">
                <a:off x="1480880" y="2515274"/>
                <a:ext cx="970280" cy="44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65 Conector recto"/>
              <p:cNvCxnSpPr/>
              <p:nvPr/>
            </p:nvCxnSpPr>
            <p:spPr>
              <a:xfrm rot="16200000" flipH="1">
                <a:off x="2244407" y="2338077"/>
                <a:ext cx="381520" cy="51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7" name="66 Grupo"/>
          <p:cNvGrpSpPr/>
          <p:nvPr/>
        </p:nvGrpSpPr>
        <p:grpSpPr>
          <a:xfrm>
            <a:off x="3079732" y="4442860"/>
            <a:ext cx="1233298" cy="630942"/>
            <a:chOff x="3021856" y="2745267"/>
            <a:chExt cx="1233298" cy="538867"/>
          </a:xfrm>
        </p:grpSpPr>
        <p:sp>
          <p:nvSpPr>
            <p:cNvPr id="68" name="67 CuadroTexto"/>
            <p:cNvSpPr txBox="1"/>
            <p:nvPr/>
          </p:nvSpPr>
          <p:spPr>
            <a:xfrm>
              <a:off x="3021856" y="2745267"/>
              <a:ext cx="1233298" cy="5388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650" b="1" dirty="0" smtClean="0">
                  <a:latin typeface="Arial" pitchFamily="34" charset="0"/>
                  <a:cs typeface="Arial" pitchFamily="34" charset="0"/>
                </a:rPr>
                <a:t>CUERPO DE BOMBEROS Y BOMBERAS Y  DE ADMINISTRACION DE EMERGENCIAS DE CARÁCTER CIVIL DEL MUNICIPIO SAN DIEGO</a:t>
              </a:r>
              <a:endParaRPr lang="es-VE" sz="6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69" name="131 Grupo"/>
            <p:cNvGrpSpPr/>
            <p:nvPr/>
          </p:nvGrpSpPr>
          <p:grpSpPr>
            <a:xfrm>
              <a:off x="3103022" y="2746125"/>
              <a:ext cx="1093870" cy="528856"/>
              <a:chOff x="1357290" y="2000240"/>
              <a:chExt cx="1093870" cy="528856"/>
            </a:xfrm>
          </p:grpSpPr>
          <p:sp>
            <p:nvSpPr>
              <p:cNvPr id="70" name="48 Rectángulo"/>
              <p:cNvSpPr/>
              <p:nvPr/>
            </p:nvSpPr>
            <p:spPr>
              <a:xfrm>
                <a:off x="1357290" y="2000240"/>
                <a:ext cx="1062893" cy="50006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VE"/>
              </a:p>
            </p:txBody>
          </p:sp>
          <p:cxnSp>
            <p:nvCxnSpPr>
              <p:cNvPr id="71" name="70 Conector recto"/>
              <p:cNvCxnSpPr/>
              <p:nvPr/>
            </p:nvCxnSpPr>
            <p:spPr>
              <a:xfrm flipV="1">
                <a:off x="1480880" y="2515274"/>
                <a:ext cx="970280" cy="44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71 Conector recto"/>
              <p:cNvCxnSpPr/>
              <p:nvPr/>
            </p:nvCxnSpPr>
            <p:spPr>
              <a:xfrm rot="16200000" flipH="1">
                <a:off x="2244407" y="2338077"/>
                <a:ext cx="381520" cy="51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3" name="182 Grupo"/>
          <p:cNvGrpSpPr/>
          <p:nvPr/>
        </p:nvGrpSpPr>
        <p:grpSpPr>
          <a:xfrm>
            <a:off x="4233662" y="2323810"/>
            <a:ext cx="428627" cy="2714"/>
            <a:chOff x="4158828" y="1935614"/>
            <a:chExt cx="428627" cy="2714"/>
          </a:xfrm>
        </p:grpSpPr>
        <p:cxnSp>
          <p:nvCxnSpPr>
            <p:cNvPr id="74" name="73 Conector recto"/>
            <p:cNvCxnSpPr/>
            <p:nvPr/>
          </p:nvCxnSpPr>
          <p:spPr>
            <a:xfrm flipV="1">
              <a:off x="4371004" y="1935614"/>
              <a:ext cx="216451" cy="91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22 Conector recto"/>
            <p:cNvCxnSpPr/>
            <p:nvPr/>
          </p:nvCxnSpPr>
          <p:spPr>
            <a:xfrm flipV="1">
              <a:off x="4158828" y="1937412"/>
              <a:ext cx="216451" cy="91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75 Grupo"/>
          <p:cNvGrpSpPr/>
          <p:nvPr/>
        </p:nvGrpSpPr>
        <p:grpSpPr>
          <a:xfrm>
            <a:off x="4592172" y="2607256"/>
            <a:ext cx="1233298" cy="555671"/>
            <a:chOff x="3035304" y="2719310"/>
            <a:chExt cx="1233298" cy="555671"/>
          </a:xfrm>
        </p:grpSpPr>
        <p:sp>
          <p:nvSpPr>
            <p:cNvPr id="77" name="76 CuadroTexto"/>
            <p:cNvSpPr txBox="1"/>
            <p:nvPr/>
          </p:nvSpPr>
          <p:spPr>
            <a:xfrm>
              <a:off x="3035304" y="2719310"/>
              <a:ext cx="123329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9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DIRECCION DE RELACIONES INSTITUCIONALES Y COMUNICACIONES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78" name="131 Grupo"/>
            <p:cNvGrpSpPr/>
            <p:nvPr/>
          </p:nvGrpSpPr>
          <p:grpSpPr>
            <a:xfrm>
              <a:off x="3103022" y="2746125"/>
              <a:ext cx="1093870" cy="528856"/>
              <a:chOff x="1357290" y="2000240"/>
              <a:chExt cx="1093870" cy="528856"/>
            </a:xfrm>
          </p:grpSpPr>
          <p:sp>
            <p:nvSpPr>
              <p:cNvPr id="79" name="48 Rectángulo"/>
              <p:cNvSpPr/>
              <p:nvPr/>
            </p:nvSpPr>
            <p:spPr>
              <a:xfrm>
                <a:off x="1357290" y="2000240"/>
                <a:ext cx="1062893" cy="50006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VE"/>
              </a:p>
            </p:txBody>
          </p:sp>
          <p:cxnSp>
            <p:nvCxnSpPr>
              <p:cNvPr id="80" name="79 Conector recto"/>
              <p:cNvCxnSpPr/>
              <p:nvPr/>
            </p:nvCxnSpPr>
            <p:spPr>
              <a:xfrm flipV="1">
                <a:off x="1480880" y="2515274"/>
                <a:ext cx="970280" cy="44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80 Conector recto"/>
              <p:cNvCxnSpPr/>
              <p:nvPr/>
            </p:nvCxnSpPr>
            <p:spPr>
              <a:xfrm rot="16200000" flipH="1">
                <a:off x="2244407" y="2338077"/>
                <a:ext cx="381520" cy="51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2" name="81 Grupo"/>
          <p:cNvGrpSpPr/>
          <p:nvPr/>
        </p:nvGrpSpPr>
        <p:grpSpPr>
          <a:xfrm>
            <a:off x="4614696" y="3243441"/>
            <a:ext cx="1181539" cy="528856"/>
            <a:chOff x="3061140" y="2746125"/>
            <a:chExt cx="1181539" cy="528856"/>
          </a:xfrm>
        </p:grpSpPr>
        <p:sp>
          <p:nvSpPr>
            <p:cNvPr id="83" name="82 CuadroTexto"/>
            <p:cNvSpPr txBox="1"/>
            <p:nvPr/>
          </p:nvSpPr>
          <p:spPr>
            <a:xfrm>
              <a:off x="3061140" y="2783057"/>
              <a:ext cx="1181539" cy="4385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9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OFICINA DE ATENCION AL CIUDADANO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84" name="131 Grupo"/>
            <p:cNvGrpSpPr/>
            <p:nvPr/>
          </p:nvGrpSpPr>
          <p:grpSpPr>
            <a:xfrm>
              <a:off x="3103022" y="2746125"/>
              <a:ext cx="1093870" cy="528856"/>
              <a:chOff x="1357290" y="2000240"/>
              <a:chExt cx="1093870" cy="528856"/>
            </a:xfrm>
          </p:grpSpPr>
          <p:sp>
            <p:nvSpPr>
              <p:cNvPr id="85" name="48 Rectángulo"/>
              <p:cNvSpPr/>
              <p:nvPr/>
            </p:nvSpPr>
            <p:spPr>
              <a:xfrm>
                <a:off x="1357290" y="2000240"/>
                <a:ext cx="1062893" cy="50006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VE"/>
              </a:p>
            </p:txBody>
          </p:sp>
          <p:cxnSp>
            <p:nvCxnSpPr>
              <p:cNvPr id="86" name="85 Conector recto"/>
              <p:cNvCxnSpPr/>
              <p:nvPr/>
            </p:nvCxnSpPr>
            <p:spPr>
              <a:xfrm flipV="1">
                <a:off x="1480880" y="2515274"/>
                <a:ext cx="970280" cy="44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86 Conector recto"/>
              <p:cNvCxnSpPr/>
              <p:nvPr/>
            </p:nvCxnSpPr>
            <p:spPr>
              <a:xfrm rot="16200000" flipH="1">
                <a:off x="2244407" y="2338077"/>
                <a:ext cx="381520" cy="51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88" name="87 CuadroTexto"/>
          <p:cNvSpPr txBox="1"/>
          <p:nvPr/>
        </p:nvSpPr>
        <p:spPr>
          <a:xfrm>
            <a:off x="4576865" y="3826447"/>
            <a:ext cx="123329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900"/>
              </a:lnSpc>
            </a:pPr>
            <a:r>
              <a:rPr lang="es-VE" sz="700" b="1" dirty="0" smtClean="0">
                <a:latin typeface="Arial" pitchFamily="34" charset="0"/>
                <a:cs typeface="Arial" pitchFamily="34" charset="0"/>
              </a:rPr>
              <a:t>SALA TECNICA  Y SECRETARIO DEL CONSEJO LOCAL DE PLANIFICACION PUBLICA</a:t>
            </a:r>
          </a:p>
          <a:p>
            <a:pPr algn="ctr">
              <a:lnSpc>
                <a:spcPts val="900"/>
              </a:lnSpc>
            </a:pPr>
            <a:endParaRPr lang="es-VE" sz="7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9" name="131 Grupo"/>
          <p:cNvGrpSpPr/>
          <p:nvPr/>
        </p:nvGrpSpPr>
        <p:grpSpPr>
          <a:xfrm>
            <a:off x="4658031" y="3848341"/>
            <a:ext cx="1079597" cy="653070"/>
            <a:chOff x="1357290" y="2000240"/>
            <a:chExt cx="1079597" cy="342158"/>
          </a:xfrm>
        </p:grpSpPr>
        <p:sp>
          <p:nvSpPr>
            <p:cNvPr id="90" name="48 Rectángulo"/>
            <p:cNvSpPr/>
            <p:nvPr/>
          </p:nvSpPr>
          <p:spPr>
            <a:xfrm>
              <a:off x="1357290" y="2000240"/>
              <a:ext cx="1062893" cy="34171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cxnSp>
          <p:nvCxnSpPr>
            <p:cNvPr id="91" name="90 Conector recto"/>
            <p:cNvCxnSpPr/>
            <p:nvPr/>
          </p:nvCxnSpPr>
          <p:spPr>
            <a:xfrm flipV="1">
              <a:off x="1466607" y="2341957"/>
              <a:ext cx="970280" cy="44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91 Conector recto"/>
            <p:cNvCxnSpPr/>
            <p:nvPr/>
          </p:nvCxnSpPr>
          <p:spPr>
            <a:xfrm rot="5400000">
              <a:off x="2283353" y="2210959"/>
              <a:ext cx="26199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182 Grupo"/>
          <p:cNvGrpSpPr/>
          <p:nvPr/>
        </p:nvGrpSpPr>
        <p:grpSpPr>
          <a:xfrm>
            <a:off x="4232777" y="2949224"/>
            <a:ext cx="428627" cy="2714"/>
            <a:chOff x="4158828" y="1935614"/>
            <a:chExt cx="428627" cy="2714"/>
          </a:xfrm>
        </p:grpSpPr>
        <p:cxnSp>
          <p:nvCxnSpPr>
            <p:cNvPr id="94" name="93 Conector recto"/>
            <p:cNvCxnSpPr/>
            <p:nvPr/>
          </p:nvCxnSpPr>
          <p:spPr>
            <a:xfrm flipV="1">
              <a:off x="4371004" y="1935614"/>
              <a:ext cx="216451" cy="91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22 Conector recto"/>
            <p:cNvCxnSpPr/>
            <p:nvPr/>
          </p:nvCxnSpPr>
          <p:spPr>
            <a:xfrm flipV="1">
              <a:off x="4158828" y="1937412"/>
              <a:ext cx="216451" cy="91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6" name="182 Grupo"/>
          <p:cNvGrpSpPr/>
          <p:nvPr/>
        </p:nvGrpSpPr>
        <p:grpSpPr>
          <a:xfrm>
            <a:off x="4221274" y="3569162"/>
            <a:ext cx="428627" cy="2714"/>
            <a:chOff x="4158828" y="1935614"/>
            <a:chExt cx="428627" cy="2714"/>
          </a:xfrm>
        </p:grpSpPr>
        <p:cxnSp>
          <p:nvCxnSpPr>
            <p:cNvPr id="97" name="96 Conector recto"/>
            <p:cNvCxnSpPr/>
            <p:nvPr/>
          </p:nvCxnSpPr>
          <p:spPr>
            <a:xfrm flipV="1">
              <a:off x="4371004" y="1935614"/>
              <a:ext cx="216451" cy="91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22 Conector recto"/>
            <p:cNvCxnSpPr/>
            <p:nvPr/>
          </p:nvCxnSpPr>
          <p:spPr>
            <a:xfrm flipV="1">
              <a:off x="4158828" y="1937412"/>
              <a:ext cx="216451" cy="91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9" name="182 Grupo"/>
          <p:cNvGrpSpPr/>
          <p:nvPr/>
        </p:nvGrpSpPr>
        <p:grpSpPr>
          <a:xfrm>
            <a:off x="4232776" y="4163670"/>
            <a:ext cx="428627" cy="2714"/>
            <a:chOff x="4158828" y="1935614"/>
            <a:chExt cx="428627" cy="2714"/>
          </a:xfrm>
        </p:grpSpPr>
        <p:cxnSp>
          <p:nvCxnSpPr>
            <p:cNvPr id="100" name="99 Conector recto"/>
            <p:cNvCxnSpPr/>
            <p:nvPr/>
          </p:nvCxnSpPr>
          <p:spPr>
            <a:xfrm flipV="1">
              <a:off x="4371004" y="1935614"/>
              <a:ext cx="216451" cy="91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22 Conector recto"/>
            <p:cNvCxnSpPr/>
            <p:nvPr/>
          </p:nvCxnSpPr>
          <p:spPr>
            <a:xfrm flipV="1">
              <a:off x="4158828" y="1937412"/>
              <a:ext cx="216451" cy="91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182 Grupo"/>
          <p:cNvGrpSpPr/>
          <p:nvPr/>
        </p:nvGrpSpPr>
        <p:grpSpPr>
          <a:xfrm>
            <a:off x="4236101" y="4643446"/>
            <a:ext cx="216000" cy="0"/>
            <a:chOff x="4158828" y="1935614"/>
            <a:chExt cx="428627" cy="2714"/>
          </a:xfrm>
        </p:grpSpPr>
        <p:cxnSp>
          <p:nvCxnSpPr>
            <p:cNvPr id="103" name="102 Conector recto"/>
            <p:cNvCxnSpPr/>
            <p:nvPr/>
          </p:nvCxnSpPr>
          <p:spPr>
            <a:xfrm flipV="1">
              <a:off x="4371004" y="1935614"/>
              <a:ext cx="216451" cy="91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22 Conector recto"/>
            <p:cNvCxnSpPr/>
            <p:nvPr/>
          </p:nvCxnSpPr>
          <p:spPr>
            <a:xfrm flipV="1">
              <a:off x="4158828" y="1937412"/>
              <a:ext cx="216451" cy="91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5" name="104 Grupo"/>
          <p:cNvGrpSpPr/>
          <p:nvPr/>
        </p:nvGrpSpPr>
        <p:grpSpPr>
          <a:xfrm>
            <a:off x="4590521" y="4572008"/>
            <a:ext cx="1233298" cy="585513"/>
            <a:chOff x="3021856" y="2774914"/>
            <a:chExt cx="1233298" cy="500067"/>
          </a:xfrm>
        </p:grpSpPr>
        <p:sp>
          <p:nvSpPr>
            <p:cNvPr id="106" name="105 CuadroTexto"/>
            <p:cNvSpPr txBox="1"/>
            <p:nvPr/>
          </p:nvSpPr>
          <p:spPr>
            <a:xfrm>
              <a:off x="3021856" y="2776579"/>
              <a:ext cx="1233298" cy="4293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INSTITUTO AUTONOMO MUNICIPAL POLICIA DE SAN DIEGO (IAMPOSAD)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07" name="131 Grupo"/>
            <p:cNvGrpSpPr/>
            <p:nvPr/>
          </p:nvGrpSpPr>
          <p:grpSpPr>
            <a:xfrm>
              <a:off x="3103022" y="2774914"/>
              <a:ext cx="1093870" cy="500067"/>
              <a:chOff x="1357290" y="2029029"/>
              <a:chExt cx="1093870" cy="500067"/>
            </a:xfrm>
          </p:grpSpPr>
          <p:sp>
            <p:nvSpPr>
              <p:cNvPr id="108" name="48 Rectángulo"/>
              <p:cNvSpPr/>
              <p:nvPr/>
            </p:nvSpPr>
            <p:spPr>
              <a:xfrm>
                <a:off x="1357290" y="2029029"/>
                <a:ext cx="1062893" cy="50006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VE"/>
              </a:p>
            </p:txBody>
          </p:sp>
          <p:cxnSp>
            <p:nvCxnSpPr>
              <p:cNvPr id="109" name="108 Conector recto"/>
              <p:cNvCxnSpPr/>
              <p:nvPr/>
            </p:nvCxnSpPr>
            <p:spPr>
              <a:xfrm flipV="1">
                <a:off x="1480880" y="2515274"/>
                <a:ext cx="970280" cy="44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109 Conector recto"/>
              <p:cNvCxnSpPr/>
              <p:nvPr/>
            </p:nvCxnSpPr>
            <p:spPr>
              <a:xfrm rot="16200000" flipH="1">
                <a:off x="2244407" y="2338077"/>
                <a:ext cx="381520" cy="518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131" name="130 Conector recto"/>
          <p:cNvCxnSpPr/>
          <p:nvPr/>
        </p:nvCxnSpPr>
        <p:spPr>
          <a:xfrm flipV="1">
            <a:off x="4444109" y="4783608"/>
            <a:ext cx="216451" cy="91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2844" y="142852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ALCALDIA DE SAN DIEGO</a:t>
            </a:r>
          </a:p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ESTRUCTURAL ORGANIZACIONAL 2023</a:t>
            </a:r>
            <a:endParaRPr lang="es-VE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715140" y="214290"/>
            <a:ext cx="2214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VE" sz="1000" b="1" dirty="0" smtClean="0">
                <a:latin typeface="Arial" pitchFamily="34" charset="0"/>
                <a:cs typeface="Arial" pitchFamily="34" charset="0"/>
              </a:rPr>
              <a:t>DIRECCIÓN DE ADMINISTRACIÓN TRIBUTARIA</a:t>
            </a:r>
            <a:endParaRPr lang="es-VE" sz="1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8" name="17 Grupo"/>
          <p:cNvGrpSpPr/>
          <p:nvPr/>
        </p:nvGrpSpPr>
        <p:grpSpPr>
          <a:xfrm>
            <a:off x="707565" y="1214422"/>
            <a:ext cx="7726404" cy="3941790"/>
            <a:chOff x="707565" y="1214422"/>
            <a:chExt cx="7726404" cy="3941790"/>
          </a:xfrm>
        </p:grpSpPr>
        <p:cxnSp>
          <p:nvCxnSpPr>
            <p:cNvPr id="19" name="18 Conector recto"/>
            <p:cNvCxnSpPr/>
            <p:nvPr/>
          </p:nvCxnSpPr>
          <p:spPr>
            <a:xfrm>
              <a:off x="1500166" y="2571744"/>
              <a:ext cx="5917507" cy="2646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19 Conector recto"/>
            <p:cNvCxnSpPr/>
            <p:nvPr/>
          </p:nvCxnSpPr>
          <p:spPr>
            <a:xfrm rot="16200000" flipH="1">
              <a:off x="1382539" y="2689370"/>
              <a:ext cx="23525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20 CuadroTexto"/>
            <p:cNvSpPr txBox="1"/>
            <p:nvPr/>
          </p:nvSpPr>
          <p:spPr>
            <a:xfrm>
              <a:off x="1009627" y="2808636"/>
              <a:ext cx="1071569" cy="40011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JEFE UNIDAD DE LIQUIDACION Y EVALUACION TRIBUTARIA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2" name="6 Conector recto"/>
            <p:cNvCxnSpPr/>
            <p:nvPr/>
          </p:nvCxnSpPr>
          <p:spPr>
            <a:xfrm rot="16200000" flipH="1">
              <a:off x="4415539" y="2190507"/>
              <a:ext cx="797502" cy="162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22 Rectángulo"/>
            <p:cNvSpPr/>
            <p:nvPr/>
          </p:nvSpPr>
          <p:spPr>
            <a:xfrm>
              <a:off x="3991705" y="1214422"/>
              <a:ext cx="1571636" cy="571504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24" name="23 CuadroTexto"/>
            <p:cNvSpPr txBox="1"/>
            <p:nvPr/>
          </p:nvSpPr>
          <p:spPr>
            <a:xfrm>
              <a:off x="3969765" y="1266810"/>
              <a:ext cx="1571636" cy="5155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100"/>
                </a:lnSpc>
              </a:pPr>
              <a:r>
                <a:rPr lang="es-VE" sz="900" b="1" dirty="0" smtClean="0">
                  <a:latin typeface="Arial" pitchFamily="34" charset="0"/>
                  <a:cs typeface="Arial" pitchFamily="34" charset="0"/>
                </a:rPr>
                <a:t>DIRECTOR DE ADMINISTRACION TRIBUTARIA</a:t>
              </a:r>
              <a:endParaRPr lang="es-VE" sz="9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24 CuadroTexto"/>
            <p:cNvSpPr txBox="1"/>
            <p:nvPr/>
          </p:nvSpPr>
          <p:spPr>
            <a:xfrm>
              <a:off x="5014537" y="1957353"/>
              <a:ext cx="1071569" cy="20896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0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ARCHIVISTA  III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6" name="25 Conector recto"/>
            <p:cNvCxnSpPr/>
            <p:nvPr/>
          </p:nvCxnSpPr>
          <p:spPr>
            <a:xfrm flipV="1">
              <a:off x="4812316" y="2062153"/>
              <a:ext cx="196477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26 CuadroTexto"/>
            <p:cNvSpPr txBox="1"/>
            <p:nvPr/>
          </p:nvSpPr>
          <p:spPr>
            <a:xfrm>
              <a:off x="3534148" y="2077831"/>
              <a:ext cx="1071569" cy="27186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ASISTENTE OPERATIVO II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8" name="27 Conector recto"/>
            <p:cNvCxnSpPr/>
            <p:nvPr/>
          </p:nvCxnSpPr>
          <p:spPr>
            <a:xfrm flipV="1">
              <a:off x="4610581" y="2214554"/>
              <a:ext cx="196477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28 CuadroTexto"/>
            <p:cNvSpPr txBox="1"/>
            <p:nvPr/>
          </p:nvSpPr>
          <p:spPr>
            <a:xfrm>
              <a:off x="3120520" y="3479498"/>
              <a:ext cx="1071569" cy="29751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PROFESIONAL TRIBUTARIO III (5)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29 CuadroTexto"/>
            <p:cNvSpPr txBox="1"/>
            <p:nvPr/>
          </p:nvSpPr>
          <p:spPr>
            <a:xfrm>
              <a:off x="3120519" y="4345929"/>
              <a:ext cx="1071569" cy="29751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PROFESIONAL TRIBUTARIO I  (6)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30 CuadroTexto"/>
            <p:cNvSpPr txBox="1"/>
            <p:nvPr/>
          </p:nvSpPr>
          <p:spPr>
            <a:xfrm>
              <a:off x="4257177" y="4461938"/>
              <a:ext cx="1071569" cy="32438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6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ANALISTA FISCALIZACION Y AUDITORIA II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31 CuadroTexto"/>
            <p:cNvSpPr txBox="1"/>
            <p:nvPr/>
          </p:nvSpPr>
          <p:spPr>
            <a:xfrm>
              <a:off x="5516123" y="4488805"/>
              <a:ext cx="1071569" cy="29751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TECNICO TRIBUTARIO  II (4)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32 CuadroTexto"/>
            <p:cNvSpPr txBox="1"/>
            <p:nvPr/>
          </p:nvSpPr>
          <p:spPr>
            <a:xfrm>
              <a:off x="5503423" y="4858695"/>
              <a:ext cx="1071569" cy="29751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TECNICO TRIBUTARIO  I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4" name="108 Grupo"/>
            <p:cNvGrpSpPr/>
            <p:nvPr/>
          </p:nvGrpSpPr>
          <p:grpSpPr>
            <a:xfrm>
              <a:off x="3687309" y="2806998"/>
              <a:ext cx="1071569" cy="564524"/>
              <a:chOff x="4357687" y="2164056"/>
              <a:chExt cx="1071569" cy="564524"/>
            </a:xfrm>
          </p:grpSpPr>
          <p:sp>
            <p:nvSpPr>
              <p:cNvPr id="63" name="62 CuadroTexto"/>
              <p:cNvSpPr txBox="1"/>
              <p:nvPr/>
            </p:nvSpPr>
            <p:spPr>
              <a:xfrm>
                <a:off x="4357687" y="2164056"/>
                <a:ext cx="1071569" cy="36163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700"/>
                  </a:lnSpc>
                </a:pPr>
                <a:r>
                  <a:rPr lang="es-VE" sz="700" b="1" dirty="0" smtClean="0">
                    <a:latin typeface="Arial" pitchFamily="34" charset="0"/>
                    <a:cs typeface="Arial" pitchFamily="34" charset="0"/>
                  </a:rPr>
                  <a:t>JEFE UNIDAD DE FISCALIZACION Y AUDITORIA</a:t>
                </a:r>
                <a:endParaRPr lang="es-VE" sz="7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64" name="63 Conector recto"/>
              <p:cNvCxnSpPr/>
              <p:nvPr/>
            </p:nvCxnSpPr>
            <p:spPr>
              <a:xfrm rot="16200000" flipH="1">
                <a:off x="4827017" y="2626041"/>
                <a:ext cx="20507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5" name="34 Conector recto"/>
            <p:cNvCxnSpPr/>
            <p:nvPr/>
          </p:nvCxnSpPr>
          <p:spPr>
            <a:xfrm>
              <a:off x="3010568" y="3365202"/>
              <a:ext cx="2402068" cy="140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35 Conector recto"/>
            <p:cNvCxnSpPr/>
            <p:nvPr/>
          </p:nvCxnSpPr>
          <p:spPr>
            <a:xfrm rot="16200000" flipH="1">
              <a:off x="2442527" y="3932190"/>
              <a:ext cx="1136759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36 Conector recto"/>
            <p:cNvCxnSpPr/>
            <p:nvPr/>
          </p:nvCxnSpPr>
          <p:spPr>
            <a:xfrm>
              <a:off x="3014185" y="3644326"/>
              <a:ext cx="103695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37 Conector recto"/>
            <p:cNvCxnSpPr/>
            <p:nvPr/>
          </p:nvCxnSpPr>
          <p:spPr>
            <a:xfrm>
              <a:off x="3016824" y="4498982"/>
              <a:ext cx="103695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38 Conector recto"/>
            <p:cNvCxnSpPr>
              <a:endCxn id="31" idx="0"/>
            </p:cNvCxnSpPr>
            <p:nvPr/>
          </p:nvCxnSpPr>
          <p:spPr>
            <a:xfrm rot="16200000" flipH="1">
              <a:off x="4209673" y="3914367"/>
              <a:ext cx="109514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39 Conector recto"/>
            <p:cNvCxnSpPr/>
            <p:nvPr/>
          </p:nvCxnSpPr>
          <p:spPr>
            <a:xfrm flipV="1">
              <a:off x="5405711" y="4661227"/>
              <a:ext cx="109728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40 Conector recto"/>
            <p:cNvCxnSpPr/>
            <p:nvPr/>
          </p:nvCxnSpPr>
          <p:spPr>
            <a:xfrm>
              <a:off x="5398091" y="4999718"/>
              <a:ext cx="103695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41 CuadroTexto"/>
            <p:cNvSpPr txBox="1"/>
            <p:nvPr/>
          </p:nvSpPr>
          <p:spPr>
            <a:xfrm>
              <a:off x="6811479" y="2806998"/>
              <a:ext cx="1071569" cy="40011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JEFE UNIDAD DE REGISTRO, LICENCIAS Y SOLVENCIAS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42 CuadroTexto"/>
            <p:cNvSpPr txBox="1"/>
            <p:nvPr/>
          </p:nvSpPr>
          <p:spPr>
            <a:xfrm>
              <a:off x="7362400" y="3476835"/>
              <a:ext cx="1071569" cy="32316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6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ANALISTA DE LICENCIA Y SOLVENCIAS  III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43 CuadroTexto"/>
            <p:cNvSpPr txBox="1"/>
            <p:nvPr/>
          </p:nvSpPr>
          <p:spPr>
            <a:xfrm>
              <a:off x="6513761" y="3965891"/>
              <a:ext cx="1071569" cy="32316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6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ANALISTA DE LICENCIAS Y SOLVENCIAS  II (2)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5" name="44 Conector recto"/>
            <p:cNvCxnSpPr/>
            <p:nvPr/>
          </p:nvCxnSpPr>
          <p:spPr>
            <a:xfrm rot="16200000" flipH="1">
              <a:off x="7360405" y="3270168"/>
              <a:ext cx="11894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45 Conector recto"/>
            <p:cNvCxnSpPr/>
            <p:nvPr/>
          </p:nvCxnSpPr>
          <p:spPr>
            <a:xfrm>
              <a:off x="7012647" y="3334105"/>
              <a:ext cx="837796" cy="240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46 Conector recto"/>
            <p:cNvCxnSpPr/>
            <p:nvPr/>
          </p:nvCxnSpPr>
          <p:spPr>
            <a:xfrm rot="16200000" flipH="1">
              <a:off x="7784740" y="3401013"/>
              <a:ext cx="144963" cy="371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47 Conector recto"/>
            <p:cNvCxnSpPr>
              <a:endCxn id="44" idx="0"/>
            </p:cNvCxnSpPr>
            <p:nvPr/>
          </p:nvCxnSpPr>
          <p:spPr>
            <a:xfrm rot="16200000" flipH="1">
              <a:off x="6699659" y="3652901"/>
              <a:ext cx="62597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48 Conector recto"/>
            <p:cNvCxnSpPr/>
            <p:nvPr/>
          </p:nvCxnSpPr>
          <p:spPr>
            <a:xfrm rot="5400000">
              <a:off x="4146496" y="2689269"/>
              <a:ext cx="21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49 Conector recto"/>
            <p:cNvCxnSpPr/>
            <p:nvPr/>
          </p:nvCxnSpPr>
          <p:spPr>
            <a:xfrm rot="16200000" flipH="1">
              <a:off x="7319865" y="2694334"/>
              <a:ext cx="205078" cy="5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50 Conector recto"/>
            <p:cNvCxnSpPr/>
            <p:nvPr/>
          </p:nvCxnSpPr>
          <p:spPr>
            <a:xfrm rot="5400000">
              <a:off x="4581524" y="4174336"/>
              <a:ext cx="1642280" cy="1032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51 CuadroTexto"/>
            <p:cNvSpPr txBox="1"/>
            <p:nvPr/>
          </p:nvSpPr>
          <p:spPr>
            <a:xfrm>
              <a:off x="1357290" y="3937004"/>
              <a:ext cx="1071569" cy="32316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6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ANALISTA DE LIQUIDACION TRIBUTARIA II (2)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53" name="52 Conector recto"/>
            <p:cNvCxnSpPr/>
            <p:nvPr/>
          </p:nvCxnSpPr>
          <p:spPr>
            <a:xfrm flipV="1">
              <a:off x="709585" y="3367087"/>
              <a:ext cx="79058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53 CuadroTexto"/>
            <p:cNvSpPr txBox="1"/>
            <p:nvPr/>
          </p:nvSpPr>
          <p:spPr>
            <a:xfrm>
              <a:off x="1458891" y="4643446"/>
              <a:ext cx="1071569" cy="32316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6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ANALISTA DE LIQUIDACION TRIBUTARIA I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54 CuadroTexto"/>
            <p:cNvSpPr txBox="1"/>
            <p:nvPr/>
          </p:nvSpPr>
          <p:spPr>
            <a:xfrm>
              <a:off x="990574" y="3500438"/>
              <a:ext cx="1071569" cy="32316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6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ANALISTA DE EVALUACION TRIBUTARIA III (2)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55 CuadroTexto"/>
            <p:cNvSpPr txBox="1"/>
            <p:nvPr/>
          </p:nvSpPr>
          <p:spPr>
            <a:xfrm>
              <a:off x="3107819" y="3870328"/>
              <a:ext cx="1071569" cy="29751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PROFESIONAL TRIBUTARIO II (2) 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57" name="56 Conector recto"/>
            <p:cNvCxnSpPr/>
            <p:nvPr/>
          </p:nvCxnSpPr>
          <p:spPr>
            <a:xfrm>
              <a:off x="3004124" y="4023381"/>
              <a:ext cx="103695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57 Conector recto"/>
            <p:cNvCxnSpPr/>
            <p:nvPr/>
          </p:nvCxnSpPr>
          <p:spPr>
            <a:xfrm rot="5400000">
              <a:off x="1423821" y="3281217"/>
              <a:ext cx="152690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58 Conector recto"/>
            <p:cNvCxnSpPr>
              <a:endCxn id="55" idx="1"/>
            </p:cNvCxnSpPr>
            <p:nvPr/>
          </p:nvCxnSpPr>
          <p:spPr>
            <a:xfrm>
              <a:off x="708100" y="3638077"/>
              <a:ext cx="28247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59 Conector recto"/>
            <p:cNvCxnSpPr/>
            <p:nvPr/>
          </p:nvCxnSpPr>
          <p:spPr>
            <a:xfrm>
              <a:off x="707565" y="4126681"/>
              <a:ext cx="64972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60 Conector recto"/>
            <p:cNvCxnSpPr/>
            <p:nvPr/>
          </p:nvCxnSpPr>
          <p:spPr>
            <a:xfrm rot="5400000">
              <a:off x="-4795" y="4076705"/>
              <a:ext cx="142876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61 Conector recto"/>
            <p:cNvCxnSpPr>
              <a:endCxn id="54" idx="1"/>
            </p:cNvCxnSpPr>
            <p:nvPr/>
          </p:nvCxnSpPr>
          <p:spPr>
            <a:xfrm>
              <a:off x="709585" y="4786322"/>
              <a:ext cx="74930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0" y="28553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ALCALDIA DE SAN DIEGO</a:t>
            </a:r>
          </a:p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ESTRUCTURAL ORGANIZACIONAL 2023</a:t>
            </a:r>
            <a:endParaRPr lang="es-VE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715140" y="214290"/>
            <a:ext cx="24288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1000" b="1" dirty="0" smtClean="0">
                <a:latin typeface="Arial" pitchFamily="34" charset="0"/>
                <a:cs typeface="Arial" pitchFamily="34" charset="0"/>
              </a:rPr>
              <a:t>DIRECCION DE ADMINISTRACIÓN</a:t>
            </a:r>
            <a:endParaRPr lang="es-VE" sz="1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5" name="94 Grupo"/>
          <p:cNvGrpSpPr/>
          <p:nvPr/>
        </p:nvGrpSpPr>
        <p:grpSpPr>
          <a:xfrm>
            <a:off x="476221" y="785794"/>
            <a:ext cx="8596373" cy="5357850"/>
            <a:chOff x="476221" y="785794"/>
            <a:chExt cx="8596373" cy="5357850"/>
          </a:xfrm>
        </p:grpSpPr>
        <p:cxnSp>
          <p:nvCxnSpPr>
            <p:cNvPr id="4" name="6 Conector recto"/>
            <p:cNvCxnSpPr>
              <a:endCxn id="89" idx="0"/>
            </p:cNvCxnSpPr>
            <p:nvPr/>
          </p:nvCxnSpPr>
          <p:spPr>
            <a:xfrm rot="16200000" flipH="1">
              <a:off x="3636660" y="2069295"/>
              <a:ext cx="146210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" name="54 Grupo"/>
            <p:cNvGrpSpPr/>
            <p:nvPr/>
          </p:nvGrpSpPr>
          <p:grpSpPr>
            <a:xfrm>
              <a:off x="3514866" y="785794"/>
              <a:ext cx="1643074" cy="571504"/>
              <a:chOff x="4029071" y="1214422"/>
              <a:chExt cx="1643074" cy="571504"/>
            </a:xfrm>
          </p:grpSpPr>
          <p:sp>
            <p:nvSpPr>
              <p:cNvPr id="6" name="5 Rectángulo"/>
              <p:cNvSpPr/>
              <p:nvPr/>
            </p:nvSpPr>
            <p:spPr>
              <a:xfrm>
                <a:off x="4067460" y="1214422"/>
                <a:ext cx="1571636" cy="571504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VE"/>
              </a:p>
            </p:txBody>
          </p:sp>
          <p:sp>
            <p:nvSpPr>
              <p:cNvPr id="7" name="11 CuadroTexto"/>
              <p:cNvSpPr txBox="1"/>
              <p:nvPr/>
            </p:nvSpPr>
            <p:spPr>
              <a:xfrm>
                <a:off x="4029071" y="1281785"/>
                <a:ext cx="1643074" cy="3878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200"/>
                  </a:lnSpc>
                </a:pPr>
                <a:r>
                  <a:rPr lang="es-VE" sz="900" b="1" dirty="0" smtClean="0">
                    <a:latin typeface="Arial" pitchFamily="34" charset="0"/>
                    <a:cs typeface="Arial" pitchFamily="34" charset="0"/>
                  </a:rPr>
                  <a:t>DIRECTOR DE ADMINISTRACION</a:t>
                </a:r>
                <a:endParaRPr lang="es-VE" sz="9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8" name="7 CuadroTexto"/>
            <p:cNvSpPr txBox="1"/>
            <p:nvPr/>
          </p:nvSpPr>
          <p:spPr>
            <a:xfrm>
              <a:off x="4567288" y="1419211"/>
              <a:ext cx="1071569" cy="40011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ANALISTA DE ADMINISTRACION III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9" name="8 Conector recto"/>
            <p:cNvCxnSpPr/>
            <p:nvPr/>
          </p:nvCxnSpPr>
          <p:spPr>
            <a:xfrm flipV="1">
              <a:off x="4371004" y="1573851"/>
              <a:ext cx="196477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9 CuadroTexto"/>
            <p:cNvSpPr txBox="1"/>
            <p:nvPr/>
          </p:nvSpPr>
          <p:spPr>
            <a:xfrm>
              <a:off x="4572001" y="1872603"/>
              <a:ext cx="1071569" cy="40011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ASISTENTE ADMINISTRATIVO III </a:t>
              </a:r>
              <a:r>
                <a:rPr lang="es-VE" sz="600" b="1" dirty="0" smtClean="0">
                  <a:latin typeface="Arial" pitchFamily="34" charset="0"/>
                  <a:cs typeface="Arial" pitchFamily="34" charset="0"/>
                </a:rPr>
                <a:t>(1)</a:t>
              </a:r>
              <a:endParaRPr lang="es-VE" sz="6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1" name="10 Conector recto"/>
            <p:cNvCxnSpPr/>
            <p:nvPr/>
          </p:nvCxnSpPr>
          <p:spPr>
            <a:xfrm flipV="1">
              <a:off x="4370810" y="2031956"/>
              <a:ext cx="196477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11 CuadroTexto"/>
            <p:cNvSpPr txBox="1"/>
            <p:nvPr/>
          </p:nvSpPr>
          <p:spPr>
            <a:xfrm>
              <a:off x="3096111" y="1898507"/>
              <a:ext cx="1071569" cy="28469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ALMACENISTA III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12 Conector recto"/>
            <p:cNvCxnSpPr/>
            <p:nvPr/>
          </p:nvCxnSpPr>
          <p:spPr>
            <a:xfrm flipV="1">
              <a:off x="4172393" y="2031957"/>
              <a:ext cx="196477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66 Grupo"/>
            <p:cNvGrpSpPr/>
            <p:nvPr/>
          </p:nvGrpSpPr>
          <p:grpSpPr>
            <a:xfrm>
              <a:off x="6653527" y="3592890"/>
              <a:ext cx="1086341" cy="451406"/>
              <a:chOff x="2223223" y="2461896"/>
              <a:chExt cx="1086341" cy="451406"/>
            </a:xfrm>
          </p:grpSpPr>
          <p:sp>
            <p:nvSpPr>
              <p:cNvPr id="15" name="14 Rectángulo"/>
              <p:cNvSpPr/>
              <p:nvPr/>
            </p:nvSpPr>
            <p:spPr>
              <a:xfrm>
                <a:off x="2223223" y="2500923"/>
                <a:ext cx="1062893" cy="35950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VE"/>
              </a:p>
            </p:txBody>
          </p:sp>
          <p:sp>
            <p:nvSpPr>
              <p:cNvPr id="16" name="15 CuadroTexto"/>
              <p:cNvSpPr txBox="1"/>
              <p:nvPr/>
            </p:nvSpPr>
            <p:spPr>
              <a:xfrm>
                <a:off x="2237994" y="2461896"/>
                <a:ext cx="1071570" cy="4514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700"/>
                  </a:lnSpc>
                </a:pPr>
                <a:r>
                  <a:rPr lang="es-VE" sz="600" b="1" dirty="0" smtClean="0">
                    <a:latin typeface="Arial" pitchFamily="34" charset="0"/>
                    <a:cs typeface="Arial" pitchFamily="34" charset="0"/>
                  </a:rPr>
                  <a:t>JEFE UNIDAD DE SERVICIOS GENERALES Y MANTENIMIENTO</a:t>
                </a:r>
                <a:endParaRPr lang="es-VE" sz="6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7" name="16 CuadroTexto"/>
            <p:cNvSpPr txBox="1"/>
            <p:nvPr/>
          </p:nvSpPr>
          <p:spPr>
            <a:xfrm>
              <a:off x="6112034" y="5082419"/>
              <a:ext cx="1071569" cy="36163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ANALISTA DE ADMINISTRACION  II (1) 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17 CuadroTexto"/>
            <p:cNvSpPr txBox="1"/>
            <p:nvPr/>
          </p:nvSpPr>
          <p:spPr>
            <a:xfrm>
              <a:off x="7262307" y="5078350"/>
              <a:ext cx="1222742" cy="40011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s-VE" sz="600" b="1" dirty="0" smtClean="0">
                  <a:latin typeface="Arial" pitchFamily="34" charset="0"/>
                  <a:cs typeface="Arial" pitchFamily="34" charset="0"/>
                </a:rPr>
                <a:t>SUPERVISOR DE SERVICIOS GENERALES Y MANTENIMIENTO DE SEDES </a:t>
              </a:r>
              <a:endParaRPr lang="es-VE" sz="6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9" name="18 Grupo"/>
            <p:cNvGrpSpPr/>
            <p:nvPr/>
          </p:nvGrpSpPr>
          <p:grpSpPr>
            <a:xfrm>
              <a:off x="6669250" y="5835867"/>
              <a:ext cx="1285884" cy="307777"/>
              <a:chOff x="2837316" y="4998783"/>
              <a:chExt cx="1285884" cy="307777"/>
            </a:xfrm>
          </p:grpSpPr>
          <p:sp>
            <p:nvSpPr>
              <p:cNvPr id="20" name="19 Rectángulo"/>
              <p:cNvSpPr/>
              <p:nvPr/>
            </p:nvSpPr>
            <p:spPr>
              <a:xfrm>
                <a:off x="2928926" y="5020808"/>
                <a:ext cx="1071570" cy="28575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VE"/>
              </a:p>
            </p:txBody>
          </p:sp>
          <p:sp>
            <p:nvSpPr>
              <p:cNvPr id="21" name="20 CuadroTexto"/>
              <p:cNvSpPr txBox="1"/>
              <p:nvPr/>
            </p:nvSpPr>
            <p:spPr>
              <a:xfrm>
                <a:off x="2837316" y="4998783"/>
                <a:ext cx="128588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VE" sz="700" b="1" dirty="0" smtClean="0">
                    <a:latin typeface="Arial" pitchFamily="34" charset="0"/>
                    <a:cs typeface="Arial" pitchFamily="34" charset="0"/>
                  </a:rPr>
                  <a:t>AYUDANTE DE MANTENIMIENTO I (9)</a:t>
                </a:r>
                <a:endParaRPr lang="es-VE" sz="7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2" name="21 Rectángulo"/>
            <p:cNvSpPr/>
            <p:nvPr/>
          </p:nvSpPr>
          <p:spPr>
            <a:xfrm>
              <a:off x="7878320" y="5667948"/>
              <a:ext cx="1071570" cy="28575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23" name="22 CuadroTexto"/>
            <p:cNvSpPr txBox="1"/>
            <p:nvPr/>
          </p:nvSpPr>
          <p:spPr>
            <a:xfrm>
              <a:off x="7786710" y="5667311"/>
              <a:ext cx="1285884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s-VE" sz="600" b="1" dirty="0" smtClean="0">
                  <a:latin typeface="Arial" pitchFamily="34" charset="0"/>
                  <a:cs typeface="Arial" pitchFamily="34" charset="0"/>
                </a:rPr>
                <a:t>AYUDANTE DE SERVICIOS GENERALES II (3)</a:t>
              </a:r>
              <a:endParaRPr lang="es-VE" sz="6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" name="23 Conector recto"/>
            <p:cNvCxnSpPr/>
            <p:nvPr/>
          </p:nvCxnSpPr>
          <p:spPr>
            <a:xfrm rot="16200000" flipH="1">
              <a:off x="6813068" y="4383797"/>
              <a:ext cx="792479" cy="1333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24 Conector recto"/>
            <p:cNvCxnSpPr/>
            <p:nvPr/>
          </p:nvCxnSpPr>
          <p:spPr>
            <a:xfrm flipV="1">
              <a:off x="6623530" y="4786322"/>
              <a:ext cx="1260000" cy="419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25 Conector recto"/>
            <p:cNvCxnSpPr/>
            <p:nvPr/>
          </p:nvCxnSpPr>
          <p:spPr>
            <a:xfrm rot="16200000" flipV="1">
              <a:off x="6475707" y="4936077"/>
              <a:ext cx="288000" cy="380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26 Conector recto"/>
            <p:cNvCxnSpPr/>
            <p:nvPr/>
          </p:nvCxnSpPr>
          <p:spPr>
            <a:xfrm rot="5400000" flipH="1" flipV="1">
              <a:off x="7811964" y="5538483"/>
              <a:ext cx="130510" cy="4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27 Conector recto"/>
            <p:cNvCxnSpPr/>
            <p:nvPr/>
          </p:nvCxnSpPr>
          <p:spPr>
            <a:xfrm flipV="1">
              <a:off x="7231206" y="5604903"/>
              <a:ext cx="1190154" cy="9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28 Conector recto"/>
            <p:cNvCxnSpPr/>
            <p:nvPr/>
          </p:nvCxnSpPr>
          <p:spPr>
            <a:xfrm rot="16200000" flipV="1">
              <a:off x="8389723" y="5635178"/>
              <a:ext cx="66187" cy="185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29 Conector recto"/>
            <p:cNvCxnSpPr/>
            <p:nvPr/>
          </p:nvCxnSpPr>
          <p:spPr>
            <a:xfrm rot="16200000" flipV="1">
              <a:off x="7113569" y="5725862"/>
              <a:ext cx="247657" cy="572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34 Conector recto"/>
            <p:cNvCxnSpPr>
              <a:endCxn id="34" idx="0"/>
            </p:cNvCxnSpPr>
            <p:nvPr/>
          </p:nvCxnSpPr>
          <p:spPr>
            <a:xfrm rot="5400000">
              <a:off x="5848135" y="4091935"/>
              <a:ext cx="23113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47 Conector recto"/>
            <p:cNvCxnSpPr/>
            <p:nvPr/>
          </p:nvCxnSpPr>
          <p:spPr>
            <a:xfrm>
              <a:off x="1142976" y="2710765"/>
              <a:ext cx="607223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8" name="97 Grupo"/>
            <p:cNvGrpSpPr/>
            <p:nvPr/>
          </p:nvGrpSpPr>
          <p:grpSpPr>
            <a:xfrm>
              <a:off x="5414485" y="2707305"/>
              <a:ext cx="1086341" cy="1772067"/>
              <a:chOff x="5019677" y="2714620"/>
              <a:chExt cx="1086341" cy="1772067"/>
            </a:xfrm>
          </p:grpSpPr>
          <p:grpSp>
            <p:nvGrpSpPr>
              <p:cNvPr id="31" name="30 Grupo"/>
              <p:cNvGrpSpPr/>
              <p:nvPr/>
            </p:nvGrpSpPr>
            <p:grpSpPr>
              <a:xfrm>
                <a:off x="5019677" y="3605214"/>
                <a:ext cx="1086341" cy="400110"/>
                <a:chOff x="3922103" y="2954359"/>
                <a:chExt cx="1086341" cy="400110"/>
              </a:xfrm>
            </p:grpSpPr>
            <p:sp>
              <p:nvSpPr>
                <p:cNvPr id="32" name="31 Rectángulo"/>
                <p:cNvSpPr/>
                <p:nvPr/>
              </p:nvSpPr>
              <p:spPr>
                <a:xfrm>
                  <a:off x="3922103" y="2969895"/>
                  <a:ext cx="1062893" cy="359508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VE"/>
                </a:p>
              </p:txBody>
            </p:sp>
            <p:sp>
              <p:nvSpPr>
                <p:cNvPr id="33" name="32 CuadroTexto"/>
                <p:cNvSpPr txBox="1"/>
                <p:nvPr/>
              </p:nvSpPr>
              <p:spPr>
                <a:xfrm>
                  <a:off x="3936874" y="2954359"/>
                  <a:ext cx="1071570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800"/>
                    </a:lnSpc>
                  </a:pPr>
                  <a:r>
                    <a:rPr lang="es-VE" sz="700" b="1" dirty="0" smtClean="0">
                      <a:latin typeface="Arial" pitchFamily="34" charset="0"/>
                      <a:cs typeface="Arial" pitchFamily="34" charset="0"/>
                    </a:rPr>
                    <a:t>JEFE UNIDAD DE ADQUISICION Y SERVICIOS</a:t>
                  </a:r>
                  <a:endParaRPr lang="es-VE" sz="7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34" name="33 CuadroTexto"/>
              <p:cNvSpPr txBox="1"/>
              <p:nvPr/>
            </p:nvSpPr>
            <p:spPr>
              <a:xfrm>
                <a:off x="5019677" y="4214818"/>
                <a:ext cx="1071569" cy="271869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700"/>
                  </a:lnSpc>
                </a:pPr>
                <a:r>
                  <a:rPr lang="es-VE" sz="700" b="1" dirty="0" smtClean="0">
                    <a:latin typeface="Arial" pitchFamily="34" charset="0"/>
                    <a:cs typeface="Arial" pitchFamily="34" charset="0"/>
                  </a:rPr>
                  <a:t>ANALISTA DE COMPRAS III  </a:t>
                </a:r>
                <a:r>
                  <a:rPr lang="es-VE" sz="700" dirty="0" smtClean="0">
                    <a:latin typeface="Arial" pitchFamily="34" charset="0"/>
                    <a:cs typeface="Arial" pitchFamily="34" charset="0"/>
                  </a:rPr>
                  <a:t>(3)</a:t>
                </a:r>
                <a:endParaRPr lang="es-VE" sz="7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49" name="48 Conector recto"/>
              <p:cNvCxnSpPr/>
              <p:nvPr/>
            </p:nvCxnSpPr>
            <p:spPr>
              <a:xfrm rot="16200000" flipH="1">
                <a:off x="5120357" y="3166395"/>
                <a:ext cx="90355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0" name="49 Conector recto"/>
            <p:cNvCxnSpPr/>
            <p:nvPr/>
          </p:nvCxnSpPr>
          <p:spPr>
            <a:xfrm rot="16200000" flipH="1">
              <a:off x="6771316" y="3158510"/>
              <a:ext cx="903550" cy="114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51 CuadroTexto"/>
            <p:cNvSpPr txBox="1"/>
            <p:nvPr/>
          </p:nvSpPr>
          <p:spPr>
            <a:xfrm>
              <a:off x="4572001" y="2332643"/>
              <a:ext cx="1071569" cy="27186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ASISTENTE OPERATIVO II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52 CuadroTexto"/>
            <p:cNvSpPr txBox="1"/>
            <p:nvPr/>
          </p:nvSpPr>
          <p:spPr>
            <a:xfrm>
              <a:off x="642910" y="3659975"/>
              <a:ext cx="1071570" cy="3616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JEFE UNIDAD DE ARCHIVO Y DIGITALIZACIÓN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53 Rectángulo"/>
            <p:cNvSpPr/>
            <p:nvPr/>
          </p:nvSpPr>
          <p:spPr>
            <a:xfrm>
              <a:off x="642910" y="3636964"/>
              <a:ext cx="1071570" cy="357190"/>
            </a:xfrm>
            <a:prstGeom prst="rect">
              <a:avLst/>
            </a:prstGeom>
            <a:noFill/>
            <a:ln w="12700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cxnSp>
          <p:nvCxnSpPr>
            <p:cNvPr id="55" name="54 Conector recto"/>
            <p:cNvCxnSpPr/>
            <p:nvPr/>
          </p:nvCxnSpPr>
          <p:spPr>
            <a:xfrm flipV="1">
              <a:off x="4380335" y="2457406"/>
              <a:ext cx="196477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55 Rectángulo"/>
            <p:cNvSpPr/>
            <p:nvPr/>
          </p:nvSpPr>
          <p:spPr>
            <a:xfrm>
              <a:off x="652851" y="4286256"/>
              <a:ext cx="1062893" cy="28807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57" name="56 CuadroTexto"/>
            <p:cNvSpPr txBox="1"/>
            <p:nvPr/>
          </p:nvSpPr>
          <p:spPr>
            <a:xfrm>
              <a:off x="642910" y="4326674"/>
              <a:ext cx="1071570" cy="1821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600" b="1" dirty="0" smtClean="0">
                  <a:latin typeface="Arial" pitchFamily="34" charset="0"/>
                  <a:cs typeface="Arial" pitchFamily="34" charset="0"/>
                </a:rPr>
                <a:t>DIGITALIZADOR II (1)</a:t>
              </a:r>
              <a:endParaRPr lang="es-VE" sz="6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57 Rectángulo"/>
            <p:cNvSpPr/>
            <p:nvPr/>
          </p:nvSpPr>
          <p:spPr>
            <a:xfrm>
              <a:off x="652851" y="4668940"/>
              <a:ext cx="1062893" cy="28807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grpSp>
          <p:nvGrpSpPr>
            <p:cNvPr id="59" name="92 Grupo"/>
            <p:cNvGrpSpPr/>
            <p:nvPr/>
          </p:nvGrpSpPr>
          <p:grpSpPr>
            <a:xfrm>
              <a:off x="654325" y="5062772"/>
              <a:ext cx="1072834" cy="288070"/>
              <a:chOff x="1927530" y="3426682"/>
              <a:chExt cx="1072834" cy="288070"/>
            </a:xfrm>
          </p:grpSpPr>
          <p:sp>
            <p:nvSpPr>
              <p:cNvPr id="60" name="59 Rectángulo"/>
              <p:cNvSpPr/>
              <p:nvPr/>
            </p:nvSpPr>
            <p:spPr>
              <a:xfrm>
                <a:off x="1937471" y="3426682"/>
                <a:ext cx="1062893" cy="28807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VE"/>
              </a:p>
            </p:txBody>
          </p:sp>
          <p:sp>
            <p:nvSpPr>
              <p:cNvPr id="61" name="60 CuadroTexto"/>
              <p:cNvSpPr txBox="1"/>
              <p:nvPr/>
            </p:nvSpPr>
            <p:spPr>
              <a:xfrm>
                <a:off x="1927530" y="3429000"/>
                <a:ext cx="1071570" cy="1821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700"/>
                  </a:lnSpc>
                </a:pPr>
                <a:r>
                  <a:rPr lang="es-VE" sz="700" b="1" dirty="0" smtClean="0">
                    <a:latin typeface="Arial" pitchFamily="34" charset="0"/>
                    <a:cs typeface="Arial" pitchFamily="34" charset="0"/>
                  </a:rPr>
                  <a:t>ARCHIVISTA III (1)</a:t>
                </a:r>
                <a:endParaRPr lang="es-VE" sz="7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62" name="61 CuadroTexto"/>
            <p:cNvSpPr txBox="1"/>
            <p:nvPr/>
          </p:nvSpPr>
          <p:spPr>
            <a:xfrm>
              <a:off x="642910" y="4676784"/>
              <a:ext cx="1071570" cy="2718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600" b="1" dirty="0" smtClean="0">
                  <a:latin typeface="Arial" pitchFamily="34" charset="0"/>
                  <a:cs typeface="Arial" pitchFamily="34" charset="0"/>
                </a:rPr>
                <a:t>ASISTENTE DE ARCHIVO  II (1)</a:t>
              </a:r>
              <a:endParaRPr lang="es-VE" sz="6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6" name="65 Conector recto"/>
            <p:cNvCxnSpPr/>
            <p:nvPr/>
          </p:nvCxnSpPr>
          <p:spPr>
            <a:xfrm rot="16200000" flipH="1">
              <a:off x="998976" y="4147018"/>
              <a:ext cx="288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66 Conector recto"/>
            <p:cNvCxnSpPr/>
            <p:nvPr/>
          </p:nvCxnSpPr>
          <p:spPr>
            <a:xfrm>
              <a:off x="485747" y="4143380"/>
              <a:ext cx="648000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67 Conector recto"/>
            <p:cNvCxnSpPr/>
            <p:nvPr/>
          </p:nvCxnSpPr>
          <p:spPr>
            <a:xfrm rot="16200000" flipH="1">
              <a:off x="-52248" y="4671850"/>
              <a:ext cx="107157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68 Conector recto"/>
            <p:cNvCxnSpPr/>
            <p:nvPr/>
          </p:nvCxnSpPr>
          <p:spPr>
            <a:xfrm>
              <a:off x="476221" y="5214950"/>
              <a:ext cx="180000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69 Conector recto"/>
            <p:cNvCxnSpPr/>
            <p:nvPr/>
          </p:nvCxnSpPr>
          <p:spPr>
            <a:xfrm>
              <a:off x="476221" y="4805375"/>
              <a:ext cx="180000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70 Conector recto"/>
            <p:cNvCxnSpPr/>
            <p:nvPr/>
          </p:nvCxnSpPr>
          <p:spPr>
            <a:xfrm>
              <a:off x="476221" y="4429132"/>
              <a:ext cx="180000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71 Conector recto"/>
            <p:cNvCxnSpPr>
              <a:endCxn id="54" idx="0"/>
            </p:cNvCxnSpPr>
            <p:nvPr/>
          </p:nvCxnSpPr>
          <p:spPr>
            <a:xfrm rot="16200000" flipH="1">
              <a:off x="679861" y="3170235"/>
              <a:ext cx="93345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72 Conector recto"/>
            <p:cNvCxnSpPr/>
            <p:nvPr/>
          </p:nvCxnSpPr>
          <p:spPr>
            <a:xfrm rot="16200000" flipV="1">
              <a:off x="7742532" y="4926171"/>
              <a:ext cx="288000" cy="380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87 Rectángulo"/>
            <p:cNvSpPr/>
            <p:nvPr/>
          </p:nvSpPr>
          <p:spPr>
            <a:xfrm>
              <a:off x="3857620" y="2796066"/>
              <a:ext cx="1062893" cy="494821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89" name="88 CuadroTexto"/>
            <p:cNvSpPr txBox="1"/>
            <p:nvPr/>
          </p:nvSpPr>
          <p:spPr>
            <a:xfrm>
              <a:off x="3872391" y="2800347"/>
              <a:ext cx="1071570" cy="4939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OFICINA CONTABILIDAD FISCAL Y BIENES MUNICIPALES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35 Rectángulo"/>
            <p:cNvSpPr/>
            <p:nvPr/>
          </p:nvSpPr>
          <p:spPr>
            <a:xfrm>
              <a:off x="2903329" y="3632401"/>
              <a:ext cx="1062893" cy="3595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37" name="36 CuadroTexto"/>
            <p:cNvSpPr txBox="1"/>
            <p:nvPr/>
          </p:nvSpPr>
          <p:spPr>
            <a:xfrm>
              <a:off x="2893388" y="3643314"/>
              <a:ext cx="1071570" cy="3616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JEFE UNIDAD CONTABILIDAD Y PRESUPUESTO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37 Rectángulo"/>
            <p:cNvSpPr/>
            <p:nvPr/>
          </p:nvSpPr>
          <p:spPr>
            <a:xfrm>
              <a:off x="2935713" y="4217207"/>
              <a:ext cx="1062893" cy="28807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39" name="38 CuadroTexto"/>
            <p:cNvSpPr txBox="1"/>
            <p:nvPr/>
          </p:nvSpPr>
          <p:spPr>
            <a:xfrm>
              <a:off x="2925772" y="4219525"/>
              <a:ext cx="1071570" cy="2718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600" b="1" dirty="0" smtClean="0">
                  <a:latin typeface="Arial" pitchFamily="34" charset="0"/>
                  <a:cs typeface="Arial" pitchFamily="34" charset="0"/>
                </a:rPr>
                <a:t>ANALISTA DE CONTABILIDAD III (1)</a:t>
              </a:r>
              <a:endParaRPr lang="es-VE" sz="6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39 Rectángulo"/>
            <p:cNvSpPr/>
            <p:nvPr/>
          </p:nvSpPr>
          <p:spPr>
            <a:xfrm>
              <a:off x="2935713" y="4599891"/>
              <a:ext cx="1062893" cy="28807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grpSp>
          <p:nvGrpSpPr>
            <p:cNvPr id="41" name="92 Grupo"/>
            <p:cNvGrpSpPr/>
            <p:nvPr/>
          </p:nvGrpSpPr>
          <p:grpSpPr>
            <a:xfrm>
              <a:off x="2927662" y="4993723"/>
              <a:ext cx="1072834" cy="288070"/>
              <a:chOff x="1927530" y="3426682"/>
              <a:chExt cx="1072834" cy="288070"/>
            </a:xfrm>
          </p:grpSpPr>
          <p:sp>
            <p:nvSpPr>
              <p:cNvPr id="42" name="41 Rectángulo"/>
              <p:cNvSpPr/>
              <p:nvPr/>
            </p:nvSpPr>
            <p:spPr>
              <a:xfrm>
                <a:off x="1937471" y="3426682"/>
                <a:ext cx="1062893" cy="28807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VE"/>
              </a:p>
            </p:txBody>
          </p:sp>
          <p:sp>
            <p:nvSpPr>
              <p:cNvPr id="43" name="42 CuadroTexto"/>
              <p:cNvSpPr txBox="1"/>
              <p:nvPr/>
            </p:nvSpPr>
            <p:spPr>
              <a:xfrm>
                <a:off x="1927530" y="3429000"/>
                <a:ext cx="1071570" cy="2718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700"/>
                  </a:lnSpc>
                </a:pPr>
                <a:r>
                  <a:rPr lang="es-VE" sz="700" b="1" dirty="0" smtClean="0">
                    <a:latin typeface="Arial" pitchFamily="34" charset="0"/>
                    <a:cs typeface="Arial" pitchFamily="34" charset="0"/>
                  </a:rPr>
                  <a:t>ANALISTA DE PRESUPUESTO II (1)</a:t>
                </a:r>
                <a:endParaRPr lang="es-VE" sz="7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44" name="43 Conector recto"/>
            <p:cNvCxnSpPr/>
            <p:nvPr/>
          </p:nvCxnSpPr>
          <p:spPr>
            <a:xfrm rot="16200000" flipH="1">
              <a:off x="2295129" y="4645836"/>
              <a:ext cx="100013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44 Conector recto"/>
            <p:cNvCxnSpPr/>
            <p:nvPr/>
          </p:nvCxnSpPr>
          <p:spPr>
            <a:xfrm flipV="1">
              <a:off x="2786050" y="4359121"/>
              <a:ext cx="149470" cy="96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45 Conector recto"/>
            <p:cNvCxnSpPr/>
            <p:nvPr/>
          </p:nvCxnSpPr>
          <p:spPr>
            <a:xfrm>
              <a:off x="2789246" y="4145769"/>
              <a:ext cx="648000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46 Conector recto"/>
            <p:cNvCxnSpPr/>
            <p:nvPr/>
          </p:nvCxnSpPr>
          <p:spPr>
            <a:xfrm rot="16200000" flipH="1">
              <a:off x="3324915" y="4107156"/>
              <a:ext cx="22473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50 Conector recto"/>
            <p:cNvCxnSpPr/>
            <p:nvPr/>
          </p:nvCxnSpPr>
          <p:spPr>
            <a:xfrm rot="16200000" flipH="1">
              <a:off x="3370877" y="3523015"/>
              <a:ext cx="189170" cy="114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62 CuadroTexto"/>
            <p:cNvSpPr txBox="1"/>
            <p:nvPr/>
          </p:nvSpPr>
          <p:spPr>
            <a:xfrm>
              <a:off x="2947976" y="4593447"/>
              <a:ext cx="1071570" cy="2718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600" b="1" dirty="0" smtClean="0">
                  <a:latin typeface="Arial" pitchFamily="34" charset="0"/>
                  <a:cs typeface="Arial" pitchFamily="34" charset="0"/>
                </a:rPr>
                <a:t>ANALISTA DE CONTABILIDAD I (1)</a:t>
              </a:r>
              <a:endParaRPr lang="es-VE" sz="6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4" name="63 Conector recto"/>
            <p:cNvCxnSpPr/>
            <p:nvPr/>
          </p:nvCxnSpPr>
          <p:spPr>
            <a:xfrm flipV="1">
              <a:off x="2795575" y="4721071"/>
              <a:ext cx="149470" cy="96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64 Conector recto"/>
            <p:cNvCxnSpPr/>
            <p:nvPr/>
          </p:nvCxnSpPr>
          <p:spPr>
            <a:xfrm flipV="1">
              <a:off x="2789225" y="5144939"/>
              <a:ext cx="149470" cy="96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89 CuadroTexto"/>
            <p:cNvSpPr txBox="1"/>
            <p:nvPr/>
          </p:nvSpPr>
          <p:spPr>
            <a:xfrm>
              <a:off x="4450602" y="4943828"/>
              <a:ext cx="1071570" cy="451406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ANALISTA DE BIENES MUNICIPALES II</a:t>
              </a:r>
            </a:p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(2)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91" name="6 Conector recto"/>
            <p:cNvCxnSpPr/>
            <p:nvPr/>
          </p:nvCxnSpPr>
          <p:spPr>
            <a:xfrm rot="5400000">
              <a:off x="4232380" y="4183863"/>
              <a:ext cx="1509726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91 Conector recto"/>
            <p:cNvCxnSpPr/>
            <p:nvPr/>
          </p:nvCxnSpPr>
          <p:spPr>
            <a:xfrm>
              <a:off x="3471855" y="3429000"/>
              <a:ext cx="1509724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92 Conector recto"/>
            <p:cNvCxnSpPr>
              <a:stCxn id="89" idx="2"/>
            </p:cNvCxnSpPr>
            <p:nvPr/>
          </p:nvCxnSpPr>
          <p:spPr>
            <a:xfrm rot="16200000" flipH="1">
              <a:off x="4340829" y="3361652"/>
              <a:ext cx="13469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2844" y="142852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ALCALDIA DE SAN DIEGO</a:t>
            </a:r>
          </a:p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ESTRUCTURAL ORGANIZACIONAL 2023</a:t>
            </a:r>
            <a:endParaRPr lang="es-VE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929454" y="142852"/>
            <a:ext cx="2000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b="1" dirty="0" smtClean="0">
                <a:latin typeface="Arial" pitchFamily="34" charset="0"/>
                <a:cs typeface="Arial" pitchFamily="34" charset="0"/>
              </a:rPr>
              <a:t>DIRECCION DE EDUCACION Y CULTURA</a:t>
            </a:r>
            <a:endParaRPr lang="es-VE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8" name="177 CuadroTexto"/>
          <p:cNvSpPr txBox="1"/>
          <p:nvPr/>
        </p:nvSpPr>
        <p:spPr>
          <a:xfrm>
            <a:off x="4162422" y="2605082"/>
            <a:ext cx="1078804" cy="2474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600"/>
              </a:lnSpc>
              <a:spcBef>
                <a:spcPts val="600"/>
              </a:spcBef>
            </a:pPr>
            <a:r>
              <a:rPr lang="es-VE" sz="600" b="1" dirty="0" smtClean="0">
                <a:latin typeface="Arial" pitchFamily="34" charset="0"/>
                <a:cs typeface="Arial" pitchFamily="34" charset="0"/>
              </a:rPr>
              <a:t>DOCENTE I (LICENCIADO) (4)</a:t>
            </a:r>
            <a:endParaRPr lang="es-VE" sz="6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1" name="180 Conector recto"/>
          <p:cNvCxnSpPr/>
          <p:nvPr/>
        </p:nvCxnSpPr>
        <p:spPr>
          <a:xfrm>
            <a:off x="3971920" y="2714620"/>
            <a:ext cx="180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0" name="189 Grupo"/>
          <p:cNvGrpSpPr/>
          <p:nvPr/>
        </p:nvGrpSpPr>
        <p:grpSpPr>
          <a:xfrm>
            <a:off x="85694" y="423841"/>
            <a:ext cx="8865635" cy="5753140"/>
            <a:chOff x="85694" y="423841"/>
            <a:chExt cx="8865635" cy="5753140"/>
          </a:xfrm>
        </p:grpSpPr>
        <p:grpSp>
          <p:nvGrpSpPr>
            <p:cNvPr id="185" name="184 Grupo"/>
            <p:cNvGrpSpPr/>
            <p:nvPr/>
          </p:nvGrpSpPr>
          <p:grpSpPr>
            <a:xfrm>
              <a:off x="85694" y="423841"/>
              <a:ext cx="8865635" cy="5753140"/>
              <a:chOff x="85694" y="423841"/>
              <a:chExt cx="8865635" cy="5753140"/>
            </a:xfrm>
          </p:grpSpPr>
          <p:grpSp>
            <p:nvGrpSpPr>
              <p:cNvPr id="19" name="30 Grupo"/>
              <p:cNvGrpSpPr/>
              <p:nvPr/>
            </p:nvGrpSpPr>
            <p:grpSpPr>
              <a:xfrm>
                <a:off x="3780791" y="423841"/>
                <a:ext cx="1587796" cy="571504"/>
                <a:chOff x="3911581" y="1956538"/>
                <a:chExt cx="1587796" cy="571504"/>
              </a:xfrm>
            </p:grpSpPr>
            <p:sp>
              <p:nvSpPr>
                <p:cNvPr id="171" name="170 Rectángulo"/>
                <p:cNvSpPr/>
                <p:nvPr/>
              </p:nvSpPr>
              <p:spPr>
                <a:xfrm>
                  <a:off x="3911581" y="1956538"/>
                  <a:ext cx="1571636" cy="571504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VE"/>
                </a:p>
              </p:txBody>
            </p:sp>
            <p:sp>
              <p:nvSpPr>
                <p:cNvPr id="172" name="171 CuadroTexto"/>
                <p:cNvSpPr txBox="1"/>
                <p:nvPr/>
              </p:nvSpPr>
              <p:spPr>
                <a:xfrm>
                  <a:off x="3927741" y="2039304"/>
                  <a:ext cx="1571636" cy="37446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1100"/>
                    </a:lnSpc>
                  </a:pPr>
                  <a:r>
                    <a:rPr lang="es-VE" sz="900" b="1" dirty="0" smtClean="0">
                      <a:latin typeface="Arial" pitchFamily="34" charset="0"/>
                      <a:cs typeface="Arial" pitchFamily="34" charset="0"/>
                    </a:rPr>
                    <a:t>DIRECTOR DE EDUCACION Y CULTURA</a:t>
                  </a:r>
                  <a:endParaRPr lang="es-VE" sz="9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20" name="19 CuadroTexto"/>
              <p:cNvSpPr txBox="1"/>
              <p:nvPr/>
            </p:nvSpPr>
            <p:spPr>
              <a:xfrm>
                <a:off x="3407780" y="1843516"/>
                <a:ext cx="1071569" cy="40011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800"/>
                  </a:lnSpc>
                  <a:spcBef>
                    <a:spcPts val="600"/>
                  </a:spcBef>
                </a:pPr>
                <a:r>
                  <a:rPr lang="es-VE" sz="700" b="1" dirty="0" smtClean="0">
                    <a:latin typeface="Arial" pitchFamily="34" charset="0"/>
                    <a:cs typeface="Arial" pitchFamily="34" charset="0"/>
                  </a:rPr>
                  <a:t>JEFE DE SERVICIOS EDUCATIVOS MUNICIPALES</a:t>
                </a:r>
                <a:endParaRPr lang="es-VE" sz="7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" name="20 CuadroTexto"/>
              <p:cNvSpPr txBox="1"/>
              <p:nvPr/>
            </p:nvSpPr>
            <p:spPr>
              <a:xfrm>
                <a:off x="4154547" y="2301930"/>
                <a:ext cx="1090624" cy="194925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800"/>
                  </a:lnSpc>
                  <a:spcBef>
                    <a:spcPts val="600"/>
                  </a:spcBef>
                </a:pPr>
                <a:r>
                  <a:rPr lang="es-VE" sz="700" b="1" dirty="0" smtClean="0">
                    <a:latin typeface="Arial" pitchFamily="34" charset="0"/>
                    <a:cs typeface="Arial" pitchFamily="34" charset="0"/>
                  </a:rPr>
                  <a:t>PSICOLOGO </a:t>
                </a:r>
                <a:r>
                  <a:rPr lang="es-VE" sz="700" dirty="0" smtClean="0">
                    <a:latin typeface="Arial" pitchFamily="34" charset="0"/>
                    <a:cs typeface="Arial" pitchFamily="34" charset="0"/>
                  </a:rPr>
                  <a:t>(3)</a:t>
                </a:r>
                <a:endParaRPr lang="es-VE" sz="7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" name="21 CuadroTexto"/>
              <p:cNvSpPr txBox="1"/>
              <p:nvPr/>
            </p:nvSpPr>
            <p:spPr>
              <a:xfrm>
                <a:off x="2714612" y="2290756"/>
                <a:ext cx="1090625" cy="2474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600"/>
                  </a:lnSpc>
                  <a:spcBef>
                    <a:spcPts val="600"/>
                  </a:spcBef>
                </a:pPr>
                <a:r>
                  <a:rPr lang="es-VE" sz="700" b="1" dirty="0" smtClean="0">
                    <a:latin typeface="Arial" pitchFamily="34" charset="0"/>
                    <a:cs typeface="Arial" pitchFamily="34" charset="0"/>
                  </a:rPr>
                  <a:t>PSICOPEDAGOGO </a:t>
                </a:r>
                <a:r>
                  <a:rPr lang="es-VE" sz="700" dirty="0" smtClean="0">
                    <a:latin typeface="Arial" pitchFamily="34" charset="0"/>
                    <a:cs typeface="Arial" pitchFamily="34" charset="0"/>
                  </a:rPr>
                  <a:t>(2)</a:t>
                </a:r>
                <a:endParaRPr lang="es-VE" sz="7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" name="22 CuadroTexto"/>
              <p:cNvSpPr txBox="1"/>
              <p:nvPr/>
            </p:nvSpPr>
            <p:spPr>
              <a:xfrm>
                <a:off x="902648" y="3034843"/>
                <a:ext cx="1071569" cy="2474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600"/>
                  </a:lnSpc>
                  <a:spcBef>
                    <a:spcPts val="600"/>
                  </a:spcBef>
                </a:pPr>
                <a:r>
                  <a:rPr lang="es-VE" sz="700" b="1" dirty="0" smtClean="0">
                    <a:latin typeface="Arial" pitchFamily="34" charset="0"/>
                    <a:cs typeface="Arial" pitchFamily="34" charset="0"/>
                  </a:rPr>
                  <a:t>DIRECTOR DE (C.E.M.L.E.H.)</a:t>
                </a:r>
                <a:endParaRPr lang="es-VE" sz="700" dirty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24" name="234 Grupo"/>
              <p:cNvGrpSpPr/>
              <p:nvPr/>
            </p:nvGrpSpPr>
            <p:grpSpPr>
              <a:xfrm>
                <a:off x="1468416" y="3343962"/>
                <a:ext cx="1338470" cy="323165"/>
                <a:chOff x="1857356" y="3771902"/>
                <a:chExt cx="1338470" cy="323165"/>
              </a:xfrm>
            </p:grpSpPr>
            <p:sp>
              <p:nvSpPr>
                <p:cNvPr id="169" name="168 Rectángulo"/>
                <p:cNvSpPr/>
                <p:nvPr/>
              </p:nvSpPr>
              <p:spPr>
                <a:xfrm>
                  <a:off x="1982087" y="3778500"/>
                  <a:ext cx="1071570" cy="246299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VE"/>
                </a:p>
              </p:txBody>
            </p:sp>
            <p:sp>
              <p:nvSpPr>
                <p:cNvPr id="170" name="169 CuadroTexto"/>
                <p:cNvSpPr txBox="1"/>
                <p:nvPr/>
              </p:nvSpPr>
              <p:spPr>
                <a:xfrm>
                  <a:off x="1857356" y="3771902"/>
                  <a:ext cx="1338470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600"/>
                    </a:lnSpc>
                  </a:pPr>
                  <a:r>
                    <a:rPr lang="es-VE" sz="600" b="1" dirty="0" smtClean="0">
                      <a:latin typeface="Arial" pitchFamily="34" charset="0"/>
                      <a:cs typeface="Arial" pitchFamily="34" charset="0"/>
                    </a:rPr>
                    <a:t>SUB-DIRECTOR ADMINISTRATIVO</a:t>
                  </a:r>
                </a:p>
                <a:p>
                  <a:pPr algn="ctr">
                    <a:lnSpc>
                      <a:spcPts val="600"/>
                    </a:lnSpc>
                  </a:pPr>
                  <a:r>
                    <a:rPr lang="es-VE" sz="600" b="1" dirty="0" smtClean="0">
                      <a:latin typeface="Arial" pitchFamily="34" charset="0"/>
                      <a:cs typeface="Arial" pitchFamily="34" charset="0"/>
                    </a:rPr>
                    <a:t> </a:t>
                  </a:r>
                  <a:r>
                    <a:rPr lang="es-VE" sz="500" dirty="0" smtClean="0">
                      <a:latin typeface="Arial" pitchFamily="34" charset="0"/>
                      <a:cs typeface="Arial" pitchFamily="34" charset="0"/>
                    </a:rPr>
                    <a:t>(C.E.M.L.E.H.)</a:t>
                  </a:r>
                  <a:endParaRPr lang="es-VE" sz="5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25" name="24 CuadroTexto"/>
              <p:cNvSpPr txBox="1"/>
              <p:nvPr/>
            </p:nvSpPr>
            <p:spPr>
              <a:xfrm>
                <a:off x="140395" y="3331228"/>
                <a:ext cx="1071569" cy="246221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600"/>
                  </a:lnSpc>
                  <a:spcBef>
                    <a:spcPts val="600"/>
                  </a:spcBef>
                </a:pPr>
                <a:r>
                  <a:rPr lang="es-VE" sz="600" b="1" dirty="0" smtClean="0">
                    <a:latin typeface="Arial" pitchFamily="34" charset="0"/>
                    <a:cs typeface="Arial" pitchFamily="34" charset="0"/>
                  </a:rPr>
                  <a:t>ASISTENTE ADMINISTRATIVO III (2)</a:t>
                </a:r>
                <a:endParaRPr lang="es-VE" sz="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" name="25 CuadroTexto"/>
              <p:cNvSpPr txBox="1"/>
              <p:nvPr/>
            </p:nvSpPr>
            <p:spPr>
              <a:xfrm>
                <a:off x="140395" y="3640199"/>
                <a:ext cx="1071569" cy="246221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600"/>
                  </a:lnSpc>
                  <a:spcBef>
                    <a:spcPts val="600"/>
                  </a:spcBef>
                </a:pPr>
                <a:r>
                  <a:rPr lang="es-VE" sz="600" b="1" dirty="0" smtClean="0">
                    <a:latin typeface="Arial" pitchFamily="34" charset="0"/>
                    <a:cs typeface="Arial" pitchFamily="34" charset="0"/>
                  </a:rPr>
                  <a:t>ASISTENTE OPERATIVO I (2)</a:t>
                </a:r>
                <a:endParaRPr lang="es-VE" sz="600" dirty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27" name="67 Grupo"/>
              <p:cNvGrpSpPr/>
              <p:nvPr/>
            </p:nvGrpSpPr>
            <p:grpSpPr>
              <a:xfrm>
                <a:off x="1511331" y="4308146"/>
                <a:ext cx="1209349" cy="315664"/>
                <a:chOff x="2132414" y="3257484"/>
                <a:chExt cx="1209349" cy="315664"/>
              </a:xfrm>
            </p:grpSpPr>
            <p:sp>
              <p:nvSpPr>
                <p:cNvPr id="167" name="166 Rectángulo"/>
                <p:cNvSpPr/>
                <p:nvPr/>
              </p:nvSpPr>
              <p:spPr>
                <a:xfrm>
                  <a:off x="2196401" y="3293382"/>
                  <a:ext cx="1071570" cy="246299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VE"/>
                </a:p>
              </p:txBody>
            </p:sp>
            <p:sp>
              <p:nvSpPr>
                <p:cNvPr id="168" name="167 CuadroTexto"/>
                <p:cNvSpPr txBox="1"/>
                <p:nvPr/>
              </p:nvSpPr>
              <p:spPr>
                <a:xfrm>
                  <a:off x="2132414" y="3257484"/>
                  <a:ext cx="1209349" cy="315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600"/>
                    </a:lnSpc>
                  </a:pPr>
                  <a:r>
                    <a:rPr lang="es-VE" sz="400" b="1" dirty="0" smtClean="0">
                      <a:latin typeface="Arial" pitchFamily="34" charset="0"/>
                      <a:cs typeface="Arial" pitchFamily="34" charset="0"/>
                    </a:rPr>
                    <a:t>DIRECTOR(A) DE EDUCACION INICIAL DEL COMPLEJO MONSEÑOR LUIS EDUARDO HENRIQUE</a:t>
                  </a:r>
                  <a:endParaRPr lang="es-VE" sz="4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28" name="27 Rectángulo"/>
              <p:cNvSpPr/>
              <p:nvPr/>
            </p:nvSpPr>
            <p:spPr>
              <a:xfrm>
                <a:off x="144334" y="4339331"/>
                <a:ext cx="1071570" cy="246299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VE"/>
              </a:p>
            </p:txBody>
          </p:sp>
          <p:sp>
            <p:nvSpPr>
              <p:cNvPr id="29" name="28 CuadroTexto"/>
              <p:cNvSpPr txBox="1"/>
              <p:nvPr/>
            </p:nvSpPr>
            <p:spPr>
              <a:xfrm>
                <a:off x="85694" y="4305467"/>
                <a:ext cx="1210491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600"/>
                  </a:lnSpc>
                </a:pPr>
                <a:r>
                  <a:rPr lang="es-VE" sz="500" b="1" dirty="0" smtClean="0">
                    <a:latin typeface="Arial" pitchFamily="34" charset="0"/>
                    <a:cs typeface="Arial" pitchFamily="34" charset="0"/>
                  </a:rPr>
                  <a:t>SUB-DIRECTOR ACADEMICO EDUCACION PRIMARIA </a:t>
                </a:r>
                <a:r>
                  <a:rPr lang="es-VE" sz="500" dirty="0" smtClean="0">
                    <a:latin typeface="Arial" pitchFamily="34" charset="0"/>
                    <a:cs typeface="Arial" pitchFamily="34" charset="0"/>
                  </a:rPr>
                  <a:t>(C.E.M.L.E.H.) (2)</a:t>
                </a:r>
                <a:endParaRPr lang="es-VE" sz="5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" name="29 CuadroTexto"/>
              <p:cNvSpPr txBox="1"/>
              <p:nvPr/>
            </p:nvSpPr>
            <p:spPr>
              <a:xfrm>
                <a:off x="2530548" y="5411929"/>
                <a:ext cx="941306" cy="2474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600"/>
                  </a:lnSpc>
                  <a:spcBef>
                    <a:spcPts val="600"/>
                  </a:spcBef>
                </a:pPr>
                <a:r>
                  <a:rPr lang="es-VE" sz="600" b="1" dirty="0" smtClean="0">
                    <a:latin typeface="Arial" pitchFamily="34" charset="0"/>
                    <a:cs typeface="Arial" pitchFamily="34" charset="0"/>
                  </a:rPr>
                  <a:t>DOCENTE II (LICENCIADO) (5)</a:t>
                </a:r>
                <a:endParaRPr lang="es-VE" sz="6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" name="30 CuadroTexto"/>
              <p:cNvSpPr txBox="1"/>
              <p:nvPr/>
            </p:nvSpPr>
            <p:spPr>
              <a:xfrm>
                <a:off x="2528769" y="5698091"/>
                <a:ext cx="941306" cy="2474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600"/>
                  </a:lnSpc>
                  <a:spcBef>
                    <a:spcPts val="600"/>
                  </a:spcBef>
                </a:pPr>
                <a:r>
                  <a:rPr lang="es-VE" sz="600" b="1" dirty="0" smtClean="0">
                    <a:latin typeface="Arial" pitchFamily="34" charset="0"/>
                    <a:cs typeface="Arial" pitchFamily="34" charset="0"/>
                  </a:rPr>
                  <a:t>DOCENTE I (LICENCIADO) (4)</a:t>
                </a:r>
                <a:endParaRPr lang="es-VE" sz="6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" name="31 CuadroTexto"/>
              <p:cNvSpPr txBox="1"/>
              <p:nvPr/>
            </p:nvSpPr>
            <p:spPr>
              <a:xfrm>
                <a:off x="2525906" y="5994880"/>
                <a:ext cx="941306" cy="182101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700"/>
                  </a:lnSpc>
                  <a:spcBef>
                    <a:spcPts val="600"/>
                  </a:spcBef>
                </a:pPr>
                <a:r>
                  <a:rPr lang="es-VE" sz="600" b="1" dirty="0" smtClean="0">
                    <a:latin typeface="Arial" pitchFamily="34" charset="0"/>
                    <a:cs typeface="Arial" pitchFamily="34" charset="0"/>
                  </a:rPr>
                  <a:t>DOCENTE TSU (3)</a:t>
                </a:r>
                <a:endParaRPr lang="es-VE" sz="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" name="32 CuadroTexto"/>
              <p:cNvSpPr txBox="1"/>
              <p:nvPr/>
            </p:nvSpPr>
            <p:spPr>
              <a:xfrm>
                <a:off x="2616274" y="4853184"/>
                <a:ext cx="1012744" cy="246221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600"/>
                  </a:lnSpc>
                  <a:spcBef>
                    <a:spcPts val="600"/>
                  </a:spcBef>
                </a:pPr>
                <a:r>
                  <a:rPr lang="es-VE" sz="600" b="1" dirty="0" smtClean="0">
                    <a:latin typeface="Arial" pitchFamily="34" charset="0"/>
                    <a:cs typeface="Arial" pitchFamily="34" charset="0"/>
                  </a:rPr>
                  <a:t>ASIST. ADMINISTRAT. III (1)</a:t>
                </a:r>
                <a:endParaRPr lang="es-VE" sz="6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34" name="33 Conector recto"/>
              <p:cNvCxnSpPr/>
              <p:nvPr/>
            </p:nvCxnSpPr>
            <p:spPr>
              <a:xfrm rot="5400000">
                <a:off x="1683398" y="5332167"/>
                <a:ext cx="148008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34 Conector recto"/>
              <p:cNvCxnSpPr/>
              <p:nvPr/>
            </p:nvCxnSpPr>
            <p:spPr>
              <a:xfrm flipV="1">
                <a:off x="2425565" y="5481309"/>
                <a:ext cx="101259" cy="61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35 Conector recto"/>
              <p:cNvCxnSpPr/>
              <p:nvPr/>
            </p:nvCxnSpPr>
            <p:spPr>
              <a:xfrm flipV="1">
                <a:off x="2425497" y="5780370"/>
                <a:ext cx="101259" cy="61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36 Conector recto"/>
              <p:cNvCxnSpPr/>
              <p:nvPr/>
            </p:nvCxnSpPr>
            <p:spPr>
              <a:xfrm flipV="1">
                <a:off x="2416801" y="6069845"/>
                <a:ext cx="101259" cy="61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37 Conector recto"/>
              <p:cNvCxnSpPr/>
              <p:nvPr/>
            </p:nvCxnSpPr>
            <p:spPr>
              <a:xfrm flipV="1">
                <a:off x="2431682" y="4983531"/>
                <a:ext cx="180000" cy="351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38 CuadroTexto"/>
              <p:cNvSpPr txBox="1"/>
              <p:nvPr/>
            </p:nvSpPr>
            <p:spPr>
              <a:xfrm>
                <a:off x="529399" y="4926677"/>
                <a:ext cx="937486" cy="246221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600"/>
                  </a:lnSpc>
                  <a:spcBef>
                    <a:spcPts val="600"/>
                  </a:spcBef>
                </a:pPr>
                <a:r>
                  <a:rPr lang="es-VE" sz="600" b="1" dirty="0" smtClean="0">
                    <a:latin typeface="Arial" pitchFamily="34" charset="0"/>
                    <a:cs typeface="Arial" pitchFamily="34" charset="0"/>
                  </a:rPr>
                  <a:t>DOCENTE III (LICENCIADO) (4)</a:t>
                </a:r>
                <a:endParaRPr lang="es-VE" sz="6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39 CuadroTexto"/>
              <p:cNvSpPr txBox="1"/>
              <p:nvPr/>
            </p:nvSpPr>
            <p:spPr>
              <a:xfrm>
                <a:off x="527620" y="5225091"/>
                <a:ext cx="939139" cy="246221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600"/>
                  </a:lnSpc>
                  <a:spcBef>
                    <a:spcPts val="600"/>
                  </a:spcBef>
                </a:pPr>
                <a:r>
                  <a:rPr lang="es-VE" sz="600" b="1" dirty="0" smtClean="0">
                    <a:latin typeface="Arial" pitchFamily="34" charset="0"/>
                    <a:cs typeface="Arial" pitchFamily="34" charset="0"/>
                  </a:rPr>
                  <a:t>DOCENTE II (LICENCIADO) (1)</a:t>
                </a:r>
                <a:endParaRPr lang="es-VE" sz="6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" name="40 CuadroTexto"/>
              <p:cNvSpPr txBox="1"/>
              <p:nvPr/>
            </p:nvSpPr>
            <p:spPr>
              <a:xfrm>
                <a:off x="529398" y="5542843"/>
                <a:ext cx="937487" cy="246221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600"/>
                  </a:lnSpc>
                  <a:spcBef>
                    <a:spcPts val="600"/>
                  </a:spcBef>
                </a:pPr>
                <a:r>
                  <a:rPr lang="es-VE" sz="600" b="1" dirty="0" smtClean="0">
                    <a:latin typeface="Arial" pitchFamily="34" charset="0"/>
                    <a:cs typeface="Arial" pitchFamily="34" charset="0"/>
                  </a:rPr>
                  <a:t>DOCENTE I (LICENCIADO) (14)</a:t>
                </a:r>
                <a:endParaRPr lang="es-VE" sz="6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" name="41 CuadroTexto"/>
              <p:cNvSpPr txBox="1"/>
              <p:nvPr/>
            </p:nvSpPr>
            <p:spPr>
              <a:xfrm>
                <a:off x="527620" y="5875503"/>
                <a:ext cx="939139" cy="18914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700"/>
                  </a:lnSpc>
                  <a:spcBef>
                    <a:spcPts val="600"/>
                  </a:spcBef>
                </a:pPr>
                <a:r>
                  <a:rPr lang="es-VE" sz="600" b="1" dirty="0" smtClean="0">
                    <a:latin typeface="Arial" pitchFamily="34" charset="0"/>
                    <a:cs typeface="Arial" pitchFamily="34" charset="0"/>
                  </a:rPr>
                  <a:t>DOCENTE TSU (4)</a:t>
                </a:r>
                <a:endParaRPr lang="es-VE" sz="6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43" name="42 Conector recto"/>
              <p:cNvCxnSpPr/>
              <p:nvPr/>
            </p:nvCxnSpPr>
            <p:spPr>
              <a:xfrm rot="5400000">
                <a:off x="-268334" y="5277746"/>
                <a:ext cx="1386263" cy="345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43 Conector recto"/>
              <p:cNvCxnSpPr/>
              <p:nvPr/>
            </p:nvCxnSpPr>
            <p:spPr>
              <a:xfrm flipV="1">
                <a:off x="428412" y="5068316"/>
                <a:ext cx="101259" cy="61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44 Conector recto"/>
              <p:cNvCxnSpPr/>
              <p:nvPr/>
            </p:nvCxnSpPr>
            <p:spPr>
              <a:xfrm flipV="1">
                <a:off x="423123" y="5352178"/>
                <a:ext cx="101259" cy="61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45 Conector recto"/>
              <p:cNvCxnSpPr/>
              <p:nvPr/>
            </p:nvCxnSpPr>
            <p:spPr>
              <a:xfrm flipV="1">
                <a:off x="427351" y="5666041"/>
                <a:ext cx="101259" cy="61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46 Conector recto"/>
              <p:cNvCxnSpPr/>
              <p:nvPr/>
            </p:nvCxnSpPr>
            <p:spPr>
              <a:xfrm flipV="1">
                <a:off x="421292" y="5973804"/>
                <a:ext cx="101259" cy="61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47 CuadroTexto"/>
              <p:cNvSpPr txBox="1"/>
              <p:nvPr/>
            </p:nvSpPr>
            <p:spPr>
              <a:xfrm>
                <a:off x="3435635" y="3034921"/>
                <a:ext cx="1071569" cy="2474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600"/>
                  </a:lnSpc>
                  <a:spcBef>
                    <a:spcPts val="600"/>
                  </a:spcBef>
                </a:pPr>
                <a:r>
                  <a:rPr lang="es-VE" sz="700" b="1" dirty="0" smtClean="0">
                    <a:latin typeface="Arial" pitchFamily="34" charset="0"/>
                    <a:cs typeface="Arial" pitchFamily="34" charset="0"/>
                  </a:rPr>
                  <a:t>DIRECTOR C.E.I. TULIPAN</a:t>
                </a:r>
                <a:endParaRPr lang="es-VE" sz="7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9" name="48 CuadroTexto"/>
              <p:cNvSpPr txBox="1"/>
              <p:nvPr/>
            </p:nvSpPr>
            <p:spPr>
              <a:xfrm>
                <a:off x="4101483" y="3721320"/>
                <a:ext cx="1071569" cy="246221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600"/>
                  </a:lnSpc>
                  <a:spcBef>
                    <a:spcPts val="600"/>
                  </a:spcBef>
                </a:pPr>
                <a:r>
                  <a:rPr lang="es-VE" sz="600" b="1" dirty="0" smtClean="0">
                    <a:latin typeface="Arial" pitchFamily="34" charset="0"/>
                    <a:cs typeface="Arial" pitchFamily="34" charset="0"/>
                  </a:rPr>
                  <a:t>ASISTENTE ADMINISTRATIVO III (1)</a:t>
                </a:r>
                <a:endParaRPr lang="es-VE" sz="6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50" name="49 Conector recto"/>
              <p:cNvCxnSpPr/>
              <p:nvPr/>
            </p:nvCxnSpPr>
            <p:spPr>
              <a:xfrm rot="16200000" flipH="1">
                <a:off x="2816663" y="4452444"/>
                <a:ext cx="2355249" cy="2019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50 CuadroTexto"/>
              <p:cNvSpPr txBox="1"/>
              <p:nvPr/>
            </p:nvSpPr>
            <p:spPr>
              <a:xfrm>
                <a:off x="4100954" y="5148274"/>
                <a:ext cx="1078804" cy="2474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600"/>
                  </a:lnSpc>
                  <a:spcBef>
                    <a:spcPts val="600"/>
                  </a:spcBef>
                </a:pPr>
                <a:r>
                  <a:rPr lang="es-VE" sz="600" b="1" dirty="0" smtClean="0">
                    <a:latin typeface="Arial" pitchFamily="34" charset="0"/>
                    <a:cs typeface="Arial" pitchFamily="34" charset="0"/>
                  </a:rPr>
                  <a:t>DOCENTE I (LICENCIADO) (2)</a:t>
                </a:r>
                <a:endParaRPr lang="es-VE" sz="6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" name="51 CuadroTexto"/>
              <p:cNvSpPr txBox="1"/>
              <p:nvPr/>
            </p:nvSpPr>
            <p:spPr>
              <a:xfrm>
                <a:off x="4102718" y="5545680"/>
                <a:ext cx="1078804" cy="182101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700"/>
                  </a:lnSpc>
                  <a:spcBef>
                    <a:spcPts val="600"/>
                  </a:spcBef>
                </a:pPr>
                <a:r>
                  <a:rPr lang="es-VE" sz="600" b="1" dirty="0" smtClean="0">
                    <a:latin typeface="Arial" pitchFamily="34" charset="0"/>
                    <a:cs typeface="Arial" pitchFamily="34" charset="0"/>
                  </a:rPr>
                  <a:t>DOCENTE TSU (3)</a:t>
                </a:r>
                <a:endParaRPr lang="es-VE" sz="600" b="1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53" name="52 Conector recto"/>
              <p:cNvCxnSpPr/>
              <p:nvPr/>
            </p:nvCxnSpPr>
            <p:spPr>
              <a:xfrm flipV="1">
                <a:off x="3999695" y="5268155"/>
                <a:ext cx="101259" cy="61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53 Conector recto"/>
              <p:cNvCxnSpPr/>
              <p:nvPr/>
            </p:nvCxnSpPr>
            <p:spPr>
              <a:xfrm flipV="1">
                <a:off x="4002756" y="5642902"/>
                <a:ext cx="101259" cy="61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54 CuadroTexto"/>
              <p:cNvSpPr txBox="1"/>
              <p:nvPr/>
            </p:nvSpPr>
            <p:spPr>
              <a:xfrm>
                <a:off x="5155590" y="3039454"/>
                <a:ext cx="1071569" cy="2474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600"/>
                  </a:lnSpc>
                  <a:spcBef>
                    <a:spcPts val="600"/>
                  </a:spcBef>
                </a:pPr>
                <a:r>
                  <a:rPr lang="es-VE" sz="700" b="1" dirty="0" smtClean="0">
                    <a:latin typeface="Arial" pitchFamily="34" charset="0"/>
                    <a:cs typeface="Arial" pitchFamily="34" charset="0"/>
                  </a:rPr>
                  <a:t>DIRECTOR C.E.I. VALLE DE ORO</a:t>
                </a:r>
                <a:endParaRPr lang="es-VE" sz="7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" name="55 CuadroTexto"/>
              <p:cNvSpPr txBox="1"/>
              <p:nvPr/>
            </p:nvSpPr>
            <p:spPr>
              <a:xfrm>
                <a:off x="5805496" y="3702265"/>
                <a:ext cx="1071569" cy="246221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600"/>
                  </a:lnSpc>
                  <a:spcBef>
                    <a:spcPts val="600"/>
                  </a:spcBef>
                </a:pPr>
                <a:r>
                  <a:rPr lang="es-VE" sz="600" b="1" dirty="0" smtClean="0">
                    <a:latin typeface="Arial" pitchFamily="34" charset="0"/>
                    <a:cs typeface="Arial" pitchFamily="34" charset="0"/>
                  </a:rPr>
                  <a:t>ASISTENTE ADMINISTRATIVO III (1)</a:t>
                </a:r>
                <a:endParaRPr lang="es-VE" sz="6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57" name="56 Conector recto"/>
              <p:cNvCxnSpPr/>
              <p:nvPr/>
            </p:nvCxnSpPr>
            <p:spPr>
              <a:xfrm rot="16200000" flipH="1">
                <a:off x="4523127" y="4460943"/>
                <a:ext cx="2356650" cy="1365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57 CuadroTexto"/>
              <p:cNvSpPr txBox="1"/>
              <p:nvPr/>
            </p:nvSpPr>
            <p:spPr>
              <a:xfrm>
                <a:off x="5820909" y="5224687"/>
                <a:ext cx="1078804" cy="2474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600"/>
                  </a:lnSpc>
                  <a:spcBef>
                    <a:spcPts val="600"/>
                  </a:spcBef>
                </a:pPr>
                <a:r>
                  <a:rPr lang="es-VE" sz="600" b="1" dirty="0" smtClean="0">
                    <a:latin typeface="Arial" pitchFamily="34" charset="0"/>
                    <a:cs typeface="Arial" pitchFamily="34" charset="0"/>
                  </a:rPr>
                  <a:t>DOCENTE I (LICENCIADO) (6)</a:t>
                </a:r>
                <a:endParaRPr lang="es-VE" sz="600" b="1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59" name="58 Conector recto"/>
              <p:cNvCxnSpPr/>
              <p:nvPr/>
            </p:nvCxnSpPr>
            <p:spPr>
              <a:xfrm flipV="1">
                <a:off x="5710982" y="5344568"/>
                <a:ext cx="101259" cy="61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59 CuadroTexto"/>
              <p:cNvSpPr txBox="1"/>
              <p:nvPr/>
            </p:nvSpPr>
            <p:spPr>
              <a:xfrm>
                <a:off x="7071037" y="3040367"/>
                <a:ext cx="1071569" cy="246221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600"/>
                  </a:lnSpc>
                  <a:spcBef>
                    <a:spcPts val="600"/>
                  </a:spcBef>
                </a:pPr>
                <a:r>
                  <a:rPr lang="es-VE" sz="700" b="1" dirty="0" smtClean="0">
                    <a:latin typeface="Arial" pitchFamily="34" charset="0"/>
                    <a:cs typeface="Arial" pitchFamily="34" charset="0"/>
                  </a:rPr>
                  <a:t>DIRECTOR C.E.I. LOS JARALES</a:t>
                </a:r>
                <a:endParaRPr lang="es-VE" sz="7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1" name="60 CuadroTexto"/>
              <p:cNvSpPr txBox="1"/>
              <p:nvPr/>
            </p:nvSpPr>
            <p:spPr>
              <a:xfrm>
                <a:off x="7730535" y="3836991"/>
                <a:ext cx="1071569" cy="323165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600"/>
                  </a:lnSpc>
                  <a:spcBef>
                    <a:spcPts val="600"/>
                  </a:spcBef>
                </a:pPr>
                <a:r>
                  <a:rPr lang="es-VE" sz="600" b="1" dirty="0" smtClean="0">
                    <a:latin typeface="Arial" pitchFamily="34" charset="0"/>
                    <a:cs typeface="Arial" pitchFamily="34" charset="0"/>
                  </a:rPr>
                  <a:t>ASISTENTE</a:t>
                </a:r>
                <a:r>
                  <a:rPr lang="es-VE" sz="7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s-VE" sz="600" b="1" dirty="0" smtClean="0">
                    <a:latin typeface="Arial" pitchFamily="34" charset="0"/>
                    <a:cs typeface="Arial" pitchFamily="34" charset="0"/>
                  </a:rPr>
                  <a:t>ADMINISTRATIVO</a:t>
                </a:r>
                <a:r>
                  <a:rPr lang="es-VE" sz="700" b="1" dirty="0" smtClean="0">
                    <a:latin typeface="Arial" pitchFamily="34" charset="0"/>
                    <a:cs typeface="Arial" pitchFamily="34" charset="0"/>
                  </a:rPr>
                  <a:t> III (1)</a:t>
                </a:r>
                <a:endParaRPr lang="es-VE" sz="7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62" name="61 Conector recto"/>
              <p:cNvCxnSpPr/>
              <p:nvPr/>
            </p:nvCxnSpPr>
            <p:spPr>
              <a:xfrm rot="16200000" flipH="1">
                <a:off x="6442008" y="4472161"/>
                <a:ext cx="2362441" cy="726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62 CuadroTexto"/>
              <p:cNvSpPr txBox="1"/>
              <p:nvPr/>
            </p:nvSpPr>
            <p:spPr>
              <a:xfrm>
                <a:off x="7736356" y="5170503"/>
                <a:ext cx="1078804" cy="2474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600"/>
                  </a:lnSpc>
                  <a:spcBef>
                    <a:spcPts val="600"/>
                  </a:spcBef>
                </a:pPr>
                <a:r>
                  <a:rPr lang="es-VE" sz="600" b="1" dirty="0" smtClean="0">
                    <a:latin typeface="Arial" pitchFamily="34" charset="0"/>
                    <a:cs typeface="Arial" pitchFamily="34" charset="0"/>
                  </a:rPr>
                  <a:t>DOCENTE I (LICENCIADO) (1)</a:t>
                </a:r>
                <a:endParaRPr lang="es-VE" sz="600" b="1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64" name="63 Conector recto"/>
              <p:cNvCxnSpPr/>
              <p:nvPr/>
            </p:nvCxnSpPr>
            <p:spPr>
              <a:xfrm flipV="1">
                <a:off x="7630889" y="5290384"/>
                <a:ext cx="101259" cy="61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64 Conector recto"/>
              <p:cNvCxnSpPr/>
              <p:nvPr/>
            </p:nvCxnSpPr>
            <p:spPr>
              <a:xfrm rot="16200000" flipH="1">
                <a:off x="4176395" y="1385558"/>
                <a:ext cx="785818" cy="539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65 CuadroTexto"/>
              <p:cNvSpPr txBox="1"/>
              <p:nvPr/>
            </p:nvSpPr>
            <p:spPr>
              <a:xfrm>
                <a:off x="3000364" y="1066783"/>
                <a:ext cx="1071569" cy="324384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600"/>
                  </a:lnSpc>
                  <a:spcBef>
                    <a:spcPts val="600"/>
                  </a:spcBef>
                </a:pPr>
                <a:r>
                  <a:rPr lang="es-VE" sz="700" b="1" dirty="0" smtClean="0">
                    <a:latin typeface="Arial" pitchFamily="34" charset="0"/>
                    <a:cs typeface="Arial" pitchFamily="34" charset="0"/>
                  </a:rPr>
                  <a:t>ASISTENTE ADMINISTRATIVO III (2)</a:t>
                </a:r>
                <a:endParaRPr lang="es-VE" sz="7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7" name="66 CuadroTexto"/>
              <p:cNvSpPr txBox="1"/>
              <p:nvPr/>
            </p:nvSpPr>
            <p:spPr>
              <a:xfrm>
                <a:off x="1604942" y="3629027"/>
                <a:ext cx="1071569" cy="246221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600"/>
                  </a:lnSpc>
                  <a:spcBef>
                    <a:spcPts val="600"/>
                  </a:spcBef>
                </a:pPr>
                <a:r>
                  <a:rPr lang="es-VE" sz="600" b="1" dirty="0" smtClean="0">
                    <a:latin typeface="Arial" pitchFamily="34" charset="0"/>
                    <a:cs typeface="Arial" pitchFamily="34" charset="0"/>
                  </a:rPr>
                  <a:t>ASISTENTE DE SEGURIDA INTERNA(4)</a:t>
                </a:r>
                <a:endParaRPr lang="es-VE" sz="6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68" name="67 Conector recto"/>
              <p:cNvCxnSpPr/>
              <p:nvPr/>
            </p:nvCxnSpPr>
            <p:spPr>
              <a:xfrm flipV="1">
                <a:off x="4087419" y="1227339"/>
                <a:ext cx="475943" cy="17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68 CuadroTexto"/>
              <p:cNvSpPr txBox="1"/>
              <p:nvPr/>
            </p:nvSpPr>
            <p:spPr>
              <a:xfrm>
                <a:off x="5500694" y="1862128"/>
                <a:ext cx="1071569" cy="36163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700"/>
                  </a:lnSpc>
                  <a:spcBef>
                    <a:spcPts val="600"/>
                  </a:spcBef>
                </a:pPr>
                <a:r>
                  <a:rPr lang="es-VE" sz="700" b="1" dirty="0" smtClean="0">
                    <a:latin typeface="Arial" pitchFamily="34" charset="0"/>
                    <a:cs typeface="Arial" pitchFamily="34" charset="0"/>
                  </a:rPr>
                  <a:t>JEFE DE OFICINA DE CULTURA MUNICIPAL</a:t>
                </a:r>
                <a:endParaRPr lang="es-VE" sz="7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70" name="69 Conector recto"/>
              <p:cNvCxnSpPr/>
              <p:nvPr/>
            </p:nvCxnSpPr>
            <p:spPr>
              <a:xfrm rot="16200000" flipH="1">
                <a:off x="3633433" y="2586279"/>
                <a:ext cx="68531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70 Conector recto"/>
              <p:cNvCxnSpPr/>
              <p:nvPr/>
            </p:nvCxnSpPr>
            <p:spPr>
              <a:xfrm flipV="1">
                <a:off x="1798004" y="1785926"/>
                <a:ext cx="4274194" cy="476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71 Conector recto"/>
              <p:cNvCxnSpPr/>
              <p:nvPr/>
            </p:nvCxnSpPr>
            <p:spPr>
              <a:xfrm>
                <a:off x="1428728" y="2900360"/>
                <a:ext cx="6183699" cy="1672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72 Conector recto"/>
              <p:cNvCxnSpPr/>
              <p:nvPr/>
            </p:nvCxnSpPr>
            <p:spPr>
              <a:xfrm rot="16200000" flipH="1">
                <a:off x="1710721" y="1880173"/>
                <a:ext cx="18849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4" name="44 Grupo"/>
              <p:cNvGrpSpPr/>
              <p:nvPr/>
            </p:nvGrpSpPr>
            <p:grpSpPr>
              <a:xfrm>
                <a:off x="2943214" y="1376348"/>
                <a:ext cx="1214446" cy="415498"/>
                <a:chOff x="564214" y="2606641"/>
                <a:chExt cx="1214446" cy="415498"/>
              </a:xfrm>
            </p:grpSpPr>
            <p:sp>
              <p:nvSpPr>
                <p:cNvPr id="165" name="164 Rectángulo"/>
                <p:cNvSpPr/>
                <p:nvPr/>
              </p:nvSpPr>
              <p:spPr>
                <a:xfrm>
                  <a:off x="624765" y="2650440"/>
                  <a:ext cx="1071570" cy="310474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VE"/>
                </a:p>
              </p:txBody>
            </p:sp>
            <p:sp>
              <p:nvSpPr>
                <p:cNvPr id="166" name="165 CuadroTexto"/>
                <p:cNvSpPr txBox="1"/>
                <p:nvPr/>
              </p:nvSpPr>
              <p:spPr>
                <a:xfrm>
                  <a:off x="564214" y="2606641"/>
                  <a:ext cx="1214446" cy="4154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VE" sz="700" b="1" dirty="0" smtClean="0">
                      <a:latin typeface="Arial" pitchFamily="34" charset="0"/>
                      <a:cs typeface="Arial" pitchFamily="34" charset="0"/>
                    </a:rPr>
                    <a:t>ASISTENTE DE SEGURIDAD INTERNA I </a:t>
                  </a:r>
                  <a:r>
                    <a:rPr lang="es-VE" sz="600" dirty="0" smtClean="0">
                      <a:latin typeface="Arial" pitchFamily="34" charset="0"/>
                      <a:cs typeface="Arial" pitchFamily="34" charset="0"/>
                    </a:rPr>
                    <a:t>(4)</a:t>
                  </a:r>
                  <a:endParaRPr lang="es-VE" sz="6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75" name="40 Grupo"/>
              <p:cNvGrpSpPr/>
              <p:nvPr/>
            </p:nvGrpSpPr>
            <p:grpSpPr>
              <a:xfrm>
                <a:off x="542896" y="2466197"/>
                <a:ext cx="1214446" cy="276999"/>
                <a:chOff x="946807" y="1583773"/>
                <a:chExt cx="1214446" cy="276999"/>
              </a:xfrm>
            </p:grpSpPr>
            <p:sp>
              <p:nvSpPr>
                <p:cNvPr id="163" name="162 Rectángulo"/>
                <p:cNvSpPr/>
                <p:nvPr/>
              </p:nvSpPr>
              <p:spPr>
                <a:xfrm>
                  <a:off x="1000100" y="1597015"/>
                  <a:ext cx="1071570" cy="246299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VE"/>
                </a:p>
              </p:txBody>
            </p:sp>
            <p:sp>
              <p:nvSpPr>
                <p:cNvPr id="164" name="163 CuadroTexto"/>
                <p:cNvSpPr txBox="1"/>
                <p:nvPr/>
              </p:nvSpPr>
              <p:spPr>
                <a:xfrm>
                  <a:off x="946807" y="1583773"/>
                  <a:ext cx="121444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VE" sz="600" b="1" dirty="0" smtClean="0">
                      <a:latin typeface="Arial" pitchFamily="34" charset="0"/>
                      <a:cs typeface="Arial" pitchFamily="34" charset="0"/>
                    </a:rPr>
                    <a:t>ASISTENTE DE SERVICIOS GENERALES  I (1) </a:t>
                  </a:r>
                  <a:endParaRPr lang="es-VE" sz="6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76" name="45 Grupo"/>
              <p:cNvGrpSpPr/>
              <p:nvPr/>
            </p:nvGrpSpPr>
            <p:grpSpPr>
              <a:xfrm>
                <a:off x="4990217" y="1352534"/>
                <a:ext cx="1214446" cy="307777"/>
                <a:chOff x="3098585" y="1170653"/>
                <a:chExt cx="1214446" cy="307777"/>
              </a:xfrm>
            </p:grpSpPr>
            <p:sp>
              <p:nvSpPr>
                <p:cNvPr id="161" name="160 Rectángulo"/>
                <p:cNvSpPr/>
                <p:nvPr/>
              </p:nvSpPr>
              <p:spPr>
                <a:xfrm>
                  <a:off x="3156622" y="1208753"/>
                  <a:ext cx="1071570" cy="246299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VE"/>
                </a:p>
              </p:txBody>
            </p:sp>
            <p:sp>
              <p:nvSpPr>
                <p:cNvPr id="162" name="161 CuadroTexto"/>
                <p:cNvSpPr txBox="1"/>
                <p:nvPr/>
              </p:nvSpPr>
              <p:spPr>
                <a:xfrm>
                  <a:off x="3098585" y="1170653"/>
                  <a:ext cx="121444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800"/>
                    </a:lnSpc>
                  </a:pPr>
                  <a:r>
                    <a:rPr lang="es-VE" sz="700" b="1" dirty="0" smtClean="0">
                      <a:latin typeface="Arial" pitchFamily="34" charset="0"/>
                      <a:cs typeface="Arial" pitchFamily="34" charset="0"/>
                    </a:rPr>
                    <a:t>AYUDANTE DE MANTENIMIENTO  I </a:t>
                  </a:r>
                  <a:r>
                    <a:rPr lang="es-VE" sz="600" dirty="0" smtClean="0">
                      <a:latin typeface="Arial" pitchFamily="34" charset="0"/>
                      <a:cs typeface="Arial" pitchFamily="34" charset="0"/>
                    </a:rPr>
                    <a:t>(2)</a:t>
                  </a:r>
                  <a:endParaRPr lang="es-VE" sz="6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cxnSp>
            <p:nvCxnSpPr>
              <p:cNvPr id="77" name="76 Conector recto"/>
              <p:cNvCxnSpPr/>
              <p:nvPr/>
            </p:nvCxnSpPr>
            <p:spPr>
              <a:xfrm rot="5400000">
                <a:off x="1673899" y="2492678"/>
                <a:ext cx="22403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77 Conector recto"/>
              <p:cNvCxnSpPr/>
              <p:nvPr/>
            </p:nvCxnSpPr>
            <p:spPr>
              <a:xfrm flipV="1">
                <a:off x="1679194" y="2607184"/>
                <a:ext cx="101259" cy="61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78 Conector recto"/>
              <p:cNvCxnSpPr>
                <a:stCxn id="22" idx="3"/>
              </p:cNvCxnSpPr>
              <p:nvPr/>
            </p:nvCxnSpPr>
            <p:spPr>
              <a:xfrm>
                <a:off x="3805237" y="2414476"/>
                <a:ext cx="35242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79 Conector recto"/>
              <p:cNvCxnSpPr/>
              <p:nvPr/>
            </p:nvCxnSpPr>
            <p:spPr>
              <a:xfrm rot="16200000" flipH="1">
                <a:off x="931673" y="3776868"/>
                <a:ext cx="99020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80 Conector recto"/>
              <p:cNvCxnSpPr/>
              <p:nvPr/>
            </p:nvCxnSpPr>
            <p:spPr>
              <a:xfrm>
                <a:off x="440379" y="4277321"/>
                <a:ext cx="1656000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81 Conector recto"/>
              <p:cNvCxnSpPr/>
              <p:nvPr/>
            </p:nvCxnSpPr>
            <p:spPr>
              <a:xfrm flipV="1">
                <a:off x="1209526" y="3482849"/>
                <a:ext cx="215984" cy="43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82 Conector recto"/>
              <p:cNvCxnSpPr/>
              <p:nvPr/>
            </p:nvCxnSpPr>
            <p:spPr>
              <a:xfrm flipV="1">
                <a:off x="1207856" y="3746857"/>
                <a:ext cx="215984" cy="43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83 Conector recto"/>
              <p:cNvCxnSpPr/>
              <p:nvPr/>
            </p:nvCxnSpPr>
            <p:spPr>
              <a:xfrm>
                <a:off x="1423966" y="4029268"/>
                <a:ext cx="16192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84 Conector recto"/>
              <p:cNvCxnSpPr/>
              <p:nvPr/>
            </p:nvCxnSpPr>
            <p:spPr>
              <a:xfrm rot="16200000" flipH="1">
                <a:off x="2067781" y="4308965"/>
                <a:ext cx="64107" cy="81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85 Conector recto"/>
              <p:cNvCxnSpPr/>
              <p:nvPr/>
            </p:nvCxnSpPr>
            <p:spPr>
              <a:xfrm rot="16200000" flipH="1">
                <a:off x="403600" y="4305860"/>
                <a:ext cx="64107" cy="81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86 Conector recto"/>
              <p:cNvCxnSpPr/>
              <p:nvPr/>
            </p:nvCxnSpPr>
            <p:spPr>
              <a:xfrm rot="5400000">
                <a:off x="1364299" y="2960031"/>
                <a:ext cx="12886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87 CuadroTexto"/>
              <p:cNvSpPr txBox="1"/>
              <p:nvPr/>
            </p:nvSpPr>
            <p:spPr>
              <a:xfrm>
                <a:off x="7727358" y="4843978"/>
                <a:ext cx="1078804" cy="2474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600"/>
                  </a:lnSpc>
                  <a:spcBef>
                    <a:spcPts val="600"/>
                  </a:spcBef>
                </a:pPr>
                <a:r>
                  <a:rPr lang="es-VE" sz="600" b="1" dirty="0" smtClean="0">
                    <a:latin typeface="Arial" pitchFamily="34" charset="0"/>
                    <a:cs typeface="Arial" pitchFamily="34" charset="0"/>
                  </a:rPr>
                  <a:t>DOCENTE III (LICENCIADO) (1)</a:t>
                </a:r>
                <a:endParaRPr lang="es-VE" sz="6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89" name="88 Conector recto"/>
              <p:cNvCxnSpPr/>
              <p:nvPr/>
            </p:nvCxnSpPr>
            <p:spPr>
              <a:xfrm flipV="1">
                <a:off x="7626736" y="4985732"/>
                <a:ext cx="101259" cy="61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89 CuadroTexto"/>
              <p:cNvSpPr txBox="1"/>
              <p:nvPr/>
            </p:nvSpPr>
            <p:spPr>
              <a:xfrm>
                <a:off x="5825292" y="4913323"/>
                <a:ext cx="1078804" cy="2474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600"/>
                  </a:lnSpc>
                  <a:spcBef>
                    <a:spcPts val="600"/>
                  </a:spcBef>
                </a:pPr>
                <a:r>
                  <a:rPr lang="es-VE" sz="600" b="1" dirty="0" smtClean="0">
                    <a:latin typeface="Arial" pitchFamily="34" charset="0"/>
                    <a:cs typeface="Arial" pitchFamily="34" charset="0"/>
                  </a:rPr>
                  <a:t>DOCENTE II (LICENCIADO)  (3)</a:t>
                </a:r>
                <a:endParaRPr lang="es-VE" sz="600" b="1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91" name="90 Conector recto"/>
              <p:cNvCxnSpPr/>
              <p:nvPr/>
            </p:nvCxnSpPr>
            <p:spPr>
              <a:xfrm flipV="1">
                <a:off x="5713840" y="5044647"/>
                <a:ext cx="101259" cy="61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91 Conector recto"/>
              <p:cNvCxnSpPr/>
              <p:nvPr/>
            </p:nvCxnSpPr>
            <p:spPr>
              <a:xfrm>
                <a:off x="7623143" y="5650989"/>
                <a:ext cx="124641" cy="31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" name="92 CuadroTexto"/>
              <p:cNvSpPr txBox="1"/>
              <p:nvPr/>
            </p:nvSpPr>
            <p:spPr>
              <a:xfrm>
                <a:off x="5831442" y="5542391"/>
                <a:ext cx="1078804" cy="182101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700"/>
                  </a:lnSpc>
                  <a:spcBef>
                    <a:spcPts val="600"/>
                  </a:spcBef>
                </a:pPr>
                <a:r>
                  <a:rPr lang="es-VE" sz="600" b="1" dirty="0" smtClean="0">
                    <a:latin typeface="Arial" pitchFamily="34" charset="0"/>
                    <a:cs typeface="Arial" pitchFamily="34" charset="0"/>
                  </a:rPr>
                  <a:t>DOCENTE TSU (1)</a:t>
                </a:r>
                <a:endParaRPr lang="es-VE" sz="6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4" name="93 CuadroTexto"/>
              <p:cNvSpPr txBox="1"/>
              <p:nvPr/>
            </p:nvSpPr>
            <p:spPr>
              <a:xfrm>
                <a:off x="7743876" y="5542391"/>
                <a:ext cx="1078804" cy="182101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700"/>
                  </a:lnSpc>
                  <a:spcBef>
                    <a:spcPts val="600"/>
                  </a:spcBef>
                </a:pPr>
                <a:r>
                  <a:rPr lang="es-VE" sz="600" b="1" dirty="0" smtClean="0">
                    <a:latin typeface="Arial" pitchFamily="34" charset="0"/>
                    <a:cs typeface="Arial" pitchFamily="34" charset="0"/>
                  </a:rPr>
                  <a:t>DOCENTE TSU (4)</a:t>
                </a:r>
                <a:endParaRPr lang="es-VE" sz="600" b="1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95" name="94 Conector recto"/>
              <p:cNvCxnSpPr/>
              <p:nvPr/>
            </p:nvCxnSpPr>
            <p:spPr>
              <a:xfrm>
                <a:off x="5709758" y="5652199"/>
                <a:ext cx="124641" cy="31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6" name="156 Grupo"/>
              <p:cNvGrpSpPr/>
              <p:nvPr/>
            </p:nvGrpSpPr>
            <p:grpSpPr>
              <a:xfrm>
                <a:off x="1264517" y="1975718"/>
                <a:ext cx="1074836" cy="404941"/>
                <a:chOff x="1428728" y="1353734"/>
                <a:chExt cx="1074836" cy="404941"/>
              </a:xfrm>
            </p:grpSpPr>
            <p:sp>
              <p:nvSpPr>
                <p:cNvPr id="159" name="158 Rectángulo"/>
                <p:cNvSpPr/>
                <p:nvPr/>
              </p:nvSpPr>
              <p:spPr>
                <a:xfrm>
                  <a:off x="1428728" y="1357298"/>
                  <a:ext cx="1071570" cy="401377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VE"/>
                </a:p>
              </p:txBody>
            </p:sp>
            <p:sp>
              <p:nvSpPr>
                <p:cNvPr id="160" name="159 Rectángulo"/>
                <p:cNvSpPr/>
                <p:nvPr/>
              </p:nvSpPr>
              <p:spPr>
                <a:xfrm>
                  <a:off x="1428728" y="1353734"/>
                  <a:ext cx="1074836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>
                    <a:lnSpc>
                      <a:spcPts val="600"/>
                    </a:lnSpc>
                    <a:spcBef>
                      <a:spcPts val="600"/>
                    </a:spcBef>
                  </a:pPr>
                  <a:r>
                    <a:rPr lang="es-VE" sz="600" b="1" dirty="0" smtClean="0">
                      <a:latin typeface="Arial" pitchFamily="34" charset="0"/>
                      <a:cs typeface="Arial" pitchFamily="34" charset="0"/>
                    </a:rPr>
                    <a:t>SUPERVISOR DE SERVICIOS GENERALES Y MANTENIMIENTO </a:t>
                  </a:r>
                  <a:endParaRPr lang="es-VE" sz="6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97" name="96 CuadroTexto"/>
              <p:cNvSpPr txBox="1"/>
              <p:nvPr/>
            </p:nvSpPr>
            <p:spPr>
              <a:xfrm>
                <a:off x="5502323" y="2295631"/>
                <a:ext cx="1071569" cy="36163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700"/>
                  </a:lnSpc>
                  <a:spcBef>
                    <a:spcPts val="600"/>
                  </a:spcBef>
                </a:pPr>
                <a:r>
                  <a:rPr lang="es-VE" sz="700" b="1" dirty="0" smtClean="0">
                    <a:latin typeface="Arial" pitchFamily="34" charset="0"/>
                    <a:cs typeface="Arial" pitchFamily="34" charset="0"/>
                  </a:rPr>
                  <a:t>SUPERVISOR DE PROMOTORES CULTURALES</a:t>
                </a:r>
                <a:endParaRPr lang="es-VE" sz="7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8" name="97 CuadroTexto"/>
              <p:cNvSpPr txBox="1"/>
              <p:nvPr/>
            </p:nvSpPr>
            <p:spPr>
              <a:xfrm>
                <a:off x="7286644" y="2071678"/>
                <a:ext cx="1073199" cy="323165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600"/>
                  </a:lnSpc>
                  <a:spcBef>
                    <a:spcPts val="600"/>
                  </a:spcBef>
                </a:pPr>
                <a:r>
                  <a:rPr lang="es-VE" sz="700" b="1" dirty="0" smtClean="0">
                    <a:latin typeface="Arial" pitchFamily="34" charset="0"/>
                    <a:cs typeface="Arial" pitchFamily="34" charset="0"/>
                  </a:rPr>
                  <a:t>PROMOTOR CULTURAL Y TURISTICO I </a:t>
                </a:r>
                <a:r>
                  <a:rPr lang="es-VE" sz="700" dirty="0" smtClean="0">
                    <a:latin typeface="Arial" pitchFamily="34" charset="0"/>
                    <a:cs typeface="Arial" pitchFamily="34" charset="0"/>
                  </a:rPr>
                  <a:t>(3)</a:t>
                </a:r>
                <a:endParaRPr lang="es-VE" sz="7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99" name="98 CuadroTexto"/>
              <p:cNvSpPr txBox="1"/>
              <p:nvPr/>
            </p:nvSpPr>
            <p:spPr>
              <a:xfrm>
                <a:off x="7529533" y="2505068"/>
                <a:ext cx="1071569" cy="271869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700"/>
                  </a:lnSpc>
                  <a:spcBef>
                    <a:spcPts val="600"/>
                  </a:spcBef>
                </a:pPr>
                <a:r>
                  <a:rPr lang="es-VE" sz="700" b="1" dirty="0" smtClean="0">
                    <a:latin typeface="Arial" pitchFamily="34" charset="0"/>
                    <a:cs typeface="Arial" pitchFamily="34" charset="0"/>
                  </a:rPr>
                  <a:t>ASISTENTE OPERATIVO III (1)</a:t>
                </a:r>
                <a:endParaRPr lang="es-VE" sz="7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00" name="99 Conector recto"/>
              <p:cNvCxnSpPr/>
              <p:nvPr/>
            </p:nvCxnSpPr>
            <p:spPr>
              <a:xfrm>
                <a:off x="7043755" y="2207895"/>
                <a:ext cx="242889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100 Conector recto"/>
              <p:cNvCxnSpPr/>
              <p:nvPr/>
            </p:nvCxnSpPr>
            <p:spPr>
              <a:xfrm rot="5400000">
                <a:off x="6821504" y="2428868"/>
                <a:ext cx="42862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101 Conector recto"/>
              <p:cNvCxnSpPr/>
              <p:nvPr/>
            </p:nvCxnSpPr>
            <p:spPr>
              <a:xfrm flipV="1">
                <a:off x="6572264" y="2416238"/>
                <a:ext cx="460603" cy="56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102 Conector recto"/>
              <p:cNvCxnSpPr/>
              <p:nvPr/>
            </p:nvCxnSpPr>
            <p:spPr>
              <a:xfrm rot="5400000">
                <a:off x="5996688" y="2253962"/>
                <a:ext cx="72000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4" name="224 Grupo"/>
              <p:cNvGrpSpPr/>
              <p:nvPr/>
            </p:nvGrpSpPr>
            <p:grpSpPr>
              <a:xfrm>
                <a:off x="90456" y="3914007"/>
                <a:ext cx="1195396" cy="276999"/>
                <a:chOff x="946807" y="1583773"/>
                <a:chExt cx="1214446" cy="276999"/>
              </a:xfrm>
            </p:grpSpPr>
            <p:sp>
              <p:nvSpPr>
                <p:cNvPr id="157" name="156 Rectángulo"/>
                <p:cNvSpPr/>
                <p:nvPr/>
              </p:nvSpPr>
              <p:spPr>
                <a:xfrm>
                  <a:off x="1000100" y="1597015"/>
                  <a:ext cx="1071570" cy="246299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VE"/>
                </a:p>
              </p:txBody>
            </p:sp>
            <p:sp>
              <p:nvSpPr>
                <p:cNvPr id="158" name="157 CuadroTexto"/>
                <p:cNvSpPr txBox="1"/>
                <p:nvPr/>
              </p:nvSpPr>
              <p:spPr>
                <a:xfrm>
                  <a:off x="946807" y="1583773"/>
                  <a:ext cx="121444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VE" sz="600" b="1" dirty="0" smtClean="0">
                      <a:latin typeface="Arial" pitchFamily="34" charset="0"/>
                      <a:cs typeface="Arial" pitchFamily="34" charset="0"/>
                    </a:rPr>
                    <a:t>AYUDANTE MANTENIMIENTO I (10)</a:t>
                  </a:r>
                  <a:endParaRPr lang="es-VE" sz="6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105" name="104 CuadroTexto"/>
              <p:cNvSpPr txBox="1"/>
              <p:nvPr/>
            </p:nvSpPr>
            <p:spPr>
              <a:xfrm>
                <a:off x="2787724" y="4502485"/>
                <a:ext cx="1127046" cy="246221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600"/>
                  </a:lnSpc>
                  <a:spcBef>
                    <a:spcPts val="600"/>
                  </a:spcBef>
                </a:pPr>
                <a:r>
                  <a:rPr lang="es-VE" sz="600" b="1" dirty="0" smtClean="0">
                    <a:latin typeface="Arial" pitchFamily="34" charset="0"/>
                    <a:cs typeface="Arial" pitchFamily="34" charset="0"/>
                  </a:rPr>
                  <a:t>SUB-DIRECTOR CENTRO EDUCACIÓN INICIAL (1)</a:t>
                </a:r>
                <a:endParaRPr lang="es-VE" sz="6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06" name="105 Conector recto"/>
              <p:cNvCxnSpPr/>
              <p:nvPr/>
            </p:nvCxnSpPr>
            <p:spPr>
              <a:xfrm flipV="1">
                <a:off x="2431682" y="4625596"/>
                <a:ext cx="360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7" name="106 CuadroTexto"/>
              <p:cNvSpPr txBox="1"/>
              <p:nvPr/>
            </p:nvSpPr>
            <p:spPr>
              <a:xfrm>
                <a:off x="4228482" y="3340102"/>
                <a:ext cx="1078804" cy="323165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600"/>
                  </a:lnSpc>
                  <a:spcBef>
                    <a:spcPts val="600"/>
                  </a:spcBef>
                </a:pPr>
                <a:r>
                  <a:rPr lang="es-VE" sz="600" b="1" dirty="0" smtClean="0">
                    <a:latin typeface="Arial" pitchFamily="34" charset="0"/>
                    <a:cs typeface="Arial" pitchFamily="34" charset="0"/>
                  </a:rPr>
                  <a:t>SUB-DIRECTOR CENTRO EDUCACIÓN INICIAL (1)</a:t>
                </a:r>
                <a:endParaRPr lang="es-VE" sz="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8" name="107 CuadroTexto"/>
              <p:cNvSpPr txBox="1"/>
              <p:nvPr/>
            </p:nvSpPr>
            <p:spPr>
              <a:xfrm>
                <a:off x="5949076" y="3333752"/>
                <a:ext cx="1078804" cy="323165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600"/>
                  </a:lnSpc>
                  <a:spcBef>
                    <a:spcPts val="600"/>
                  </a:spcBef>
                </a:pPr>
                <a:r>
                  <a:rPr lang="es-VE" sz="600" b="1" dirty="0" smtClean="0">
                    <a:latin typeface="Arial" pitchFamily="34" charset="0"/>
                    <a:cs typeface="Arial" pitchFamily="34" charset="0"/>
                  </a:rPr>
                  <a:t>SUB-DIRECTOR CENTRO EDUCACIÓN INICIAL (1)</a:t>
                </a:r>
                <a:endParaRPr lang="es-VE" sz="6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09" name="108 CuadroTexto"/>
              <p:cNvSpPr txBox="1"/>
              <p:nvPr/>
            </p:nvSpPr>
            <p:spPr>
              <a:xfrm>
                <a:off x="7872525" y="3381377"/>
                <a:ext cx="1078804" cy="323165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600"/>
                  </a:lnSpc>
                  <a:spcBef>
                    <a:spcPts val="600"/>
                  </a:spcBef>
                </a:pPr>
                <a:r>
                  <a:rPr lang="es-VE" sz="600" b="1" dirty="0" smtClean="0">
                    <a:latin typeface="Arial" pitchFamily="34" charset="0"/>
                    <a:cs typeface="Arial" pitchFamily="34" charset="0"/>
                  </a:rPr>
                  <a:t>SUB-DIRECTOR CENTRO EDUCACIÓN INICIAL (1)</a:t>
                </a:r>
                <a:endParaRPr lang="es-VE" sz="6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11" name="110 Conector recto"/>
              <p:cNvCxnSpPr/>
              <p:nvPr/>
            </p:nvCxnSpPr>
            <p:spPr>
              <a:xfrm flipV="1">
                <a:off x="4087419" y="1636491"/>
                <a:ext cx="475943" cy="17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111 Conector recto"/>
              <p:cNvCxnSpPr/>
              <p:nvPr/>
            </p:nvCxnSpPr>
            <p:spPr>
              <a:xfrm flipV="1">
                <a:off x="4572000" y="1514460"/>
                <a:ext cx="475943" cy="179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112 Conector recto"/>
              <p:cNvCxnSpPr/>
              <p:nvPr/>
            </p:nvCxnSpPr>
            <p:spPr>
              <a:xfrm rot="5400000">
                <a:off x="3905901" y="2969554"/>
                <a:ext cx="12886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113 Conector recto"/>
              <p:cNvCxnSpPr/>
              <p:nvPr/>
            </p:nvCxnSpPr>
            <p:spPr>
              <a:xfrm rot="5400000">
                <a:off x="5645814" y="2974317"/>
                <a:ext cx="12886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114 Conector recto"/>
              <p:cNvCxnSpPr/>
              <p:nvPr/>
            </p:nvCxnSpPr>
            <p:spPr>
              <a:xfrm rot="5400000">
                <a:off x="7550827" y="2974317"/>
                <a:ext cx="12886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115 Conector recto"/>
              <p:cNvCxnSpPr/>
              <p:nvPr/>
            </p:nvCxnSpPr>
            <p:spPr>
              <a:xfrm flipV="1">
                <a:off x="1214414" y="4033411"/>
                <a:ext cx="215984" cy="43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7" name="235 Grupo"/>
              <p:cNvGrpSpPr/>
              <p:nvPr/>
            </p:nvGrpSpPr>
            <p:grpSpPr>
              <a:xfrm>
                <a:off x="1538267" y="3873506"/>
                <a:ext cx="1247783" cy="369332"/>
                <a:chOff x="946807" y="1573131"/>
                <a:chExt cx="1214446" cy="309472"/>
              </a:xfrm>
            </p:grpSpPr>
            <p:sp>
              <p:nvSpPr>
                <p:cNvPr id="155" name="154 Rectángulo"/>
                <p:cNvSpPr/>
                <p:nvPr/>
              </p:nvSpPr>
              <p:spPr>
                <a:xfrm>
                  <a:off x="1000100" y="1597015"/>
                  <a:ext cx="1071570" cy="246299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VE"/>
                </a:p>
              </p:txBody>
            </p:sp>
            <p:sp>
              <p:nvSpPr>
                <p:cNvPr id="156" name="155 CuadroTexto"/>
                <p:cNvSpPr txBox="1"/>
                <p:nvPr/>
              </p:nvSpPr>
              <p:spPr>
                <a:xfrm>
                  <a:off x="946807" y="1573131"/>
                  <a:ext cx="1214446" cy="3094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VE" sz="600" b="1" dirty="0" smtClean="0">
                      <a:latin typeface="Arial" pitchFamily="34" charset="0"/>
                      <a:cs typeface="Arial" pitchFamily="34" charset="0"/>
                    </a:rPr>
                    <a:t>SUPERVISOR DE SERVICIOS GENERALES Y MANTENIMEINTO</a:t>
                  </a:r>
                  <a:endParaRPr lang="es-VE" sz="6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cxnSp>
            <p:nvCxnSpPr>
              <p:cNvPr id="118" name="117 Conector recto"/>
              <p:cNvCxnSpPr/>
              <p:nvPr/>
            </p:nvCxnSpPr>
            <p:spPr>
              <a:xfrm>
                <a:off x="1433491" y="3743328"/>
                <a:ext cx="16192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118 Conector recto"/>
              <p:cNvCxnSpPr/>
              <p:nvPr/>
            </p:nvCxnSpPr>
            <p:spPr>
              <a:xfrm>
                <a:off x="1430316" y="3482976"/>
                <a:ext cx="16192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0" name="245 Grupo"/>
              <p:cNvGrpSpPr/>
              <p:nvPr/>
            </p:nvGrpSpPr>
            <p:grpSpPr>
              <a:xfrm>
                <a:off x="2781287" y="3867156"/>
                <a:ext cx="928694" cy="369332"/>
                <a:chOff x="946807" y="1583773"/>
                <a:chExt cx="1214446" cy="272776"/>
              </a:xfrm>
            </p:grpSpPr>
            <p:sp>
              <p:nvSpPr>
                <p:cNvPr id="153" name="152 Rectángulo"/>
                <p:cNvSpPr/>
                <p:nvPr/>
              </p:nvSpPr>
              <p:spPr>
                <a:xfrm>
                  <a:off x="1000100" y="1597015"/>
                  <a:ext cx="1071570" cy="246299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VE"/>
                </a:p>
              </p:txBody>
            </p:sp>
            <p:sp>
              <p:nvSpPr>
                <p:cNvPr id="154" name="153 CuadroTexto"/>
                <p:cNvSpPr txBox="1"/>
                <p:nvPr/>
              </p:nvSpPr>
              <p:spPr>
                <a:xfrm>
                  <a:off x="946807" y="1583773"/>
                  <a:ext cx="1214446" cy="27277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VE" sz="600" b="1" dirty="0" smtClean="0">
                      <a:latin typeface="Arial" pitchFamily="34" charset="0"/>
                      <a:cs typeface="Arial" pitchFamily="34" charset="0"/>
                    </a:rPr>
                    <a:t>ASISTENTE DE </a:t>
                  </a:r>
                </a:p>
                <a:p>
                  <a:pPr algn="ctr"/>
                  <a:r>
                    <a:rPr lang="es-VE" sz="600" b="1" dirty="0" smtClean="0">
                      <a:latin typeface="Arial" pitchFamily="34" charset="0"/>
                      <a:cs typeface="Arial" pitchFamily="34" charset="0"/>
                    </a:rPr>
                    <a:t>SERVICIOS </a:t>
                  </a:r>
                </a:p>
                <a:p>
                  <a:pPr algn="ctr"/>
                  <a:r>
                    <a:rPr lang="es-VE" sz="600" b="1" dirty="0" smtClean="0">
                      <a:latin typeface="Arial" pitchFamily="34" charset="0"/>
                      <a:cs typeface="Arial" pitchFamily="34" charset="0"/>
                    </a:rPr>
                    <a:t>GENERALES  I  (1)</a:t>
                  </a:r>
                  <a:endParaRPr lang="es-VE" sz="6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cxnSp>
            <p:nvCxnSpPr>
              <p:cNvPr id="121" name="120 Conector recto"/>
              <p:cNvCxnSpPr/>
              <p:nvPr/>
            </p:nvCxnSpPr>
            <p:spPr>
              <a:xfrm flipV="1">
                <a:off x="2701912" y="4033843"/>
                <a:ext cx="1143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2" name="121 CuadroTexto"/>
              <p:cNvSpPr txBox="1"/>
              <p:nvPr/>
            </p:nvSpPr>
            <p:spPr>
              <a:xfrm>
                <a:off x="4098921" y="4087817"/>
                <a:ext cx="1071569" cy="246221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600"/>
                  </a:lnSpc>
                  <a:spcBef>
                    <a:spcPts val="600"/>
                  </a:spcBef>
                </a:pPr>
                <a:r>
                  <a:rPr lang="es-VE" sz="600" b="1" dirty="0" smtClean="0">
                    <a:latin typeface="Arial" pitchFamily="34" charset="0"/>
                    <a:cs typeface="Arial" pitchFamily="34" charset="0"/>
                  </a:rPr>
                  <a:t>ASISTENTE DE SEGURIDA INTERNA(4)</a:t>
                </a:r>
                <a:endParaRPr lang="es-VE" sz="600" dirty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123" name="253 Grupo"/>
              <p:cNvGrpSpPr/>
              <p:nvPr/>
            </p:nvGrpSpPr>
            <p:grpSpPr>
              <a:xfrm>
                <a:off x="4054471" y="4394208"/>
                <a:ext cx="1195396" cy="276999"/>
                <a:chOff x="946807" y="1583773"/>
                <a:chExt cx="1214446" cy="276999"/>
              </a:xfrm>
            </p:grpSpPr>
            <p:sp>
              <p:nvSpPr>
                <p:cNvPr id="151" name="150 Rectángulo"/>
                <p:cNvSpPr/>
                <p:nvPr/>
              </p:nvSpPr>
              <p:spPr>
                <a:xfrm>
                  <a:off x="1000100" y="1597015"/>
                  <a:ext cx="1071570" cy="246299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VE"/>
                </a:p>
              </p:txBody>
            </p:sp>
            <p:sp>
              <p:nvSpPr>
                <p:cNvPr id="152" name="151 CuadroTexto"/>
                <p:cNvSpPr txBox="1"/>
                <p:nvPr/>
              </p:nvSpPr>
              <p:spPr>
                <a:xfrm>
                  <a:off x="946807" y="1583773"/>
                  <a:ext cx="121444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VE" sz="600" b="1" dirty="0" smtClean="0">
                      <a:latin typeface="Arial" pitchFamily="34" charset="0"/>
                      <a:cs typeface="Arial" pitchFamily="34" charset="0"/>
                    </a:rPr>
                    <a:t>AYUDANTE MANTENIMIENTO I (2)</a:t>
                  </a:r>
                  <a:endParaRPr lang="es-VE" sz="6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cxnSp>
            <p:nvCxnSpPr>
              <p:cNvPr id="124" name="123 Conector recto"/>
              <p:cNvCxnSpPr/>
              <p:nvPr/>
            </p:nvCxnSpPr>
            <p:spPr>
              <a:xfrm flipV="1">
                <a:off x="3999695" y="4536468"/>
                <a:ext cx="101259" cy="61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124 Conector recto"/>
              <p:cNvCxnSpPr/>
              <p:nvPr/>
            </p:nvCxnSpPr>
            <p:spPr>
              <a:xfrm flipV="1">
                <a:off x="3999695" y="3830646"/>
                <a:ext cx="101259" cy="61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125 Conector recto"/>
              <p:cNvCxnSpPr/>
              <p:nvPr/>
            </p:nvCxnSpPr>
            <p:spPr>
              <a:xfrm flipV="1">
                <a:off x="3990170" y="4202118"/>
                <a:ext cx="101259" cy="61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126 Conector recto"/>
              <p:cNvCxnSpPr/>
              <p:nvPr/>
            </p:nvCxnSpPr>
            <p:spPr>
              <a:xfrm flipV="1">
                <a:off x="5704237" y="3878267"/>
                <a:ext cx="101259" cy="61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8" name="127 CuadroTexto"/>
              <p:cNvSpPr txBox="1"/>
              <p:nvPr/>
            </p:nvSpPr>
            <p:spPr>
              <a:xfrm>
                <a:off x="5830896" y="4008443"/>
                <a:ext cx="1071569" cy="246221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600"/>
                  </a:lnSpc>
                  <a:spcBef>
                    <a:spcPts val="600"/>
                  </a:spcBef>
                </a:pPr>
                <a:r>
                  <a:rPr lang="es-VE" sz="600" b="1" dirty="0" smtClean="0">
                    <a:latin typeface="Arial" pitchFamily="34" charset="0"/>
                    <a:cs typeface="Arial" pitchFamily="34" charset="0"/>
                  </a:rPr>
                  <a:t>ASISTENTE DE SEGURIDA INTERNA(4)</a:t>
                </a:r>
                <a:endParaRPr lang="es-VE" sz="600" dirty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129" name="263 Grupo"/>
              <p:cNvGrpSpPr/>
              <p:nvPr/>
            </p:nvGrpSpPr>
            <p:grpSpPr>
              <a:xfrm>
                <a:off x="5768984" y="4300545"/>
                <a:ext cx="1195396" cy="276999"/>
                <a:chOff x="946807" y="1583773"/>
                <a:chExt cx="1214446" cy="276999"/>
              </a:xfrm>
            </p:grpSpPr>
            <p:sp>
              <p:nvSpPr>
                <p:cNvPr id="149" name="148 Rectángulo"/>
                <p:cNvSpPr/>
                <p:nvPr/>
              </p:nvSpPr>
              <p:spPr>
                <a:xfrm>
                  <a:off x="1000100" y="1597015"/>
                  <a:ext cx="1071570" cy="246299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VE"/>
                </a:p>
              </p:txBody>
            </p:sp>
            <p:sp>
              <p:nvSpPr>
                <p:cNvPr id="150" name="149 CuadroTexto"/>
                <p:cNvSpPr txBox="1"/>
                <p:nvPr/>
              </p:nvSpPr>
              <p:spPr>
                <a:xfrm>
                  <a:off x="946807" y="1583773"/>
                  <a:ext cx="121444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VE" sz="600" b="1" dirty="0" smtClean="0">
                      <a:latin typeface="Arial" pitchFamily="34" charset="0"/>
                      <a:cs typeface="Arial" pitchFamily="34" charset="0"/>
                    </a:rPr>
                    <a:t>AYUDANTE MANTENIMIENTO I (2)</a:t>
                  </a:r>
                  <a:endParaRPr lang="es-VE" sz="6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cxnSp>
            <p:nvCxnSpPr>
              <p:cNvPr id="130" name="129 Conector recto"/>
              <p:cNvCxnSpPr/>
              <p:nvPr/>
            </p:nvCxnSpPr>
            <p:spPr>
              <a:xfrm flipV="1">
                <a:off x="5716937" y="4124331"/>
                <a:ext cx="101259" cy="61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130 Conector recto"/>
              <p:cNvCxnSpPr/>
              <p:nvPr/>
            </p:nvCxnSpPr>
            <p:spPr>
              <a:xfrm flipV="1">
                <a:off x="5716937" y="4449154"/>
                <a:ext cx="101259" cy="61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132 Conector recto"/>
              <p:cNvCxnSpPr/>
              <p:nvPr/>
            </p:nvCxnSpPr>
            <p:spPr>
              <a:xfrm flipV="1">
                <a:off x="5695958" y="3527427"/>
                <a:ext cx="25007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4" name="133 CuadroTexto"/>
              <p:cNvSpPr txBox="1"/>
              <p:nvPr/>
            </p:nvSpPr>
            <p:spPr>
              <a:xfrm>
                <a:off x="7726384" y="4167193"/>
                <a:ext cx="1071569" cy="246221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600"/>
                  </a:lnSpc>
                  <a:spcBef>
                    <a:spcPts val="600"/>
                  </a:spcBef>
                </a:pPr>
                <a:r>
                  <a:rPr lang="es-VE" sz="600" b="1" dirty="0" smtClean="0">
                    <a:latin typeface="Arial" pitchFamily="34" charset="0"/>
                    <a:cs typeface="Arial" pitchFamily="34" charset="0"/>
                  </a:rPr>
                  <a:t>ASISTENTE DE SEGURIDA INTERNA(4)</a:t>
                </a:r>
                <a:endParaRPr lang="es-VE" sz="600" dirty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135" name="271 Grupo"/>
              <p:cNvGrpSpPr/>
              <p:nvPr/>
            </p:nvGrpSpPr>
            <p:grpSpPr>
              <a:xfrm>
                <a:off x="7677172" y="4459295"/>
                <a:ext cx="1195396" cy="276999"/>
                <a:chOff x="946807" y="1583773"/>
                <a:chExt cx="1214446" cy="276999"/>
              </a:xfrm>
            </p:grpSpPr>
            <p:sp>
              <p:nvSpPr>
                <p:cNvPr id="147" name="146 Rectángulo"/>
                <p:cNvSpPr/>
                <p:nvPr/>
              </p:nvSpPr>
              <p:spPr>
                <a:xfrm>
                  <a:off x="1000100" y="1597015"/>
                  <a:ext cx="1071570" cy="246299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VE"/>
                </a:p>
              </p:txBody>
            </p:sp>
            <p:sp>
              <p:nvSpPr>
                <p:cNvPr id="148" name="147 CuadroTexto"/>
                <p:cNvSpPr txBox="1"/>
                <p:nvPr/>
              </p:nvSpPr>
              <p:spPr>
                <a:xfrm>
                  <a:off x="946807" y="1583773"/>
                  <a:ext cx="1214446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s-VE" sz="600" b="1" dirty="0" smtClean="0">
                      <a:latin typeface="Arial" pitchFamily="34" charset="0"/>
                      <a:cs typeface="Arial" pitchFamily="34" charset="0"/>
                    </a:rPr>
                    <a:t>AYUDANTE MANTENIMIENTO I (2)</a:t>
                  </a:r>
                  <a:endParaRPr lang="es-VE" sz="600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cxnSp>
            <p:nvCxnSpPr>
              <p:cNvPr id="136" name="135 Conector recto"/>
              <p:cNvCxnSpPr/>
              <p:nvPr/>
            </p:nvCxnSpPr>
            <p:spPr>
              <a:xfrm flipV="1">
                <a:off x="7625125" y="4283081"/>
                <a:ext cx="101259" cy="61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136 Conector recto"/>
              <p:cNvCxnSpPr/>
              <p:nvPr/>
            </p:nvCxnSpPr>
            <p:spPr>
              <a:xfrm flipV="1">
                <a:off x="7625125" y="4595204"/>
                <a:ext cx="101259" cy="61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137 Conector recto"/>
              <p:cNvCxnSpPr/>
              <p:nvPr/>
            </p:nvCxnSpPr>
            <p:spPr>
              <a:xfrm flipV="1">
                <a:off x="7618775" y="3979250"/>
                <a:ext cx="101259" cy="61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9" name="138 CuadroTexto"/>
              <p:cNvSpPr txBox="1"/>
              <p:nvPr/>
            </p:nvSpPr>
            <p:spPr>
              <a:xfrm>
                <a:off x="4088254" y="4765685"/>
                <a:ext cx="1078804" cy="2474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600"/>
                  </a:lnSpc>
                  <a:spcBef>
                    <a:spcPts val="600"/>
                  </a:spcBef>
                </a:pPr>
                <a:r>
                  <a:rPr lang="es-VE" sz="600" b="1" dirty="0" smtClean="0">
                    <a:latin typeface="Arial" pitchFamily="34" charset="0"/>
                    <a:cs typeface="Arial" pitchFamily="34" charset="0"/>
                  </a:rPr>
                  <a:t>DOCENTE  II (LICENCIADO) (3)</a:t>
                </a:r>
                <a:endParaRPr lang="es-VE" sz="600" b="1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40" name="139 Conector recto"/>
              <p:cNvCxnSpPr/>
              <p:nvPr/>
            </p:nvCxnSpPr>
            <p:spPr>
              <a:xfrm flipV="1">
                <a:off x="3986995" y="4885566"/>
                <a:ext cx="101259" cy="61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1" name="140 CuadroTexto"/>
              <p:cNvSpPr txBox="1"/>
              <p:nvPr/>
            </p:nvSpPr>
            <p:spPr>
              <a:xfrm>
                <a:off x="5818942" y="4605347"/>
                <a:ext cx="1078804" cy="2474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600"/>
                  </a:lnSpc>
                  <a:spcBef>
                    <a:spcPts val="600"/>
                  </a:spcBef>
                </a:pPr>
                <a:r>
                  <a:rPr lang="es-VE" sz="600" b="1" dirty="0" smtClean="0">
                    <a:latin typeface="Arial" pitchFamily="34" charset="0"/>
                    <a:cs typeface="Arial" pitchFamily="34" charset="0"/>
                  </a:rPr>
                  <a:t>DOCENTE III (LICENCIADO)  (3)</a:t>
                </a:r>
                <a:endParaRPr lang="es-VE" sz="600" b="1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42" name="141 Conector recto"/>
              <p:cNvCxnSpPr/>
              <p:nvPr/>
            </p:nvCxnSpPr>
            <p:spPr>
              <a:xfrm flipV="1">
                <a:off x="5707490" y="4736671"/>
                <a:ext cx="101259" cy="61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3" name="142 CuadroTexto"/>
              <p:cNvSpPr txBox="1"/>
              <p:nvPr/>
            </p:nvSpPr>
            <p:spPr>
              <a:xfrm>
                <a:off x="528613" y="4643446"/>
                <a:ext cx="938216" cy="25574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600"/>
                  </a:lnSpc>
                  <a:spcBef>
                    <a:spcPts val="600"/>
                  </a:spcBef>
                </a:pPr>
                <a:r>
                  <a:rPr lang="es-VE" sz="600" b="1" dirty="0" smtClean="0">
                    <a:latin typeface="Arial" pitchFamily="34" charset="0"/>
                    <a:cs typeface="Arial" pitchFamily="34" charset="0"/>
                  </a:rPr>
                  <a:t>COORDINADOR PEDAGOGICO (1)</a:t>
                </a:r>
                <a:endParaRPr lang="es-VE" sz="6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44" name="143 Conector recto"/>
              <p:cNvCxnSpPr/>
              <p:nvPr/>
            </p:nvCxnSpPr>
            <p:spPr>
              <a:xfrm flipV="1">
                <a:off x="418887" y="4772035"/>
                <a:ext cx="101259" cy="61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144 Conector recto"/>
              <p:cNvCxnSpPr/>
              <p:nvPr/>
            </p:nvCxnSpPr>
            <p:spPr>
              <a:xfrm rot="5400000">
                <a:off x="6036992" y="1820570"/>
                <a:ext cx="72000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145 Conector recto"/>
              <p:cNvCxnSpPr/>
              <p:nvPr/>
            </p:nvCxnSpPr>
            <p:spPr>
              <a:xfrm>
                <a:off x="7038992" y="2647944"/>
                <a:ext cx="485777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178 Conector recto"/>
              <p:cNvCxnSpPr/>
              <p:nvPr/>
            </p:nvCxnSpPr>
            <p:spPr>
              <a:xfrm flipV="1">
                <a:off x="7617601" y="3533776"/>
                <a:ext cx="25007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179 Conector recto"/>
              <p:cNvCxnSpPr/>
              <p:nvPr/>
            </p:nvCxnSpPr>
            <p:spPr>
              <a:xfrm flipV="1">
                <a:off x="3986208" y="3500438"/>
                <a:ext cx="25007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2" name="181 CuadroTexto"/>
              <p:cNvSpPr txBox="1"/>
              <p:nvPr/>
            </p:nvSpPr>
            <p:spPr>
              <a:xfrm>
                <a:off x="2530548" y="5135704"/>
                <a:ext cx="941306" cy="24744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600"/>
                  </a:lnSpc>
                  <a:spcBef>
                    <a:spcPts val="600"/>
                  </a:spcBef>
                </a:pPr>
                <a:r>
                  <a:rPr lang="es-VE" sz="600" b="1" dirty="0" smtClean="0">
                    <a:latin typeface="Arial" pitchFamily="34" charset="0"/>
                    <a:cs typeface="Arial" pitchFamily="34" charset="0"/>
                  </a:rPr>
                  <a:t>DOCENTE III (LICENCIADO) (2)</a:t>
                </a:r>
                <a:endParaRPr lang="es-VE" sz="600" b="1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84" name="183 Conector recto"/>
              <p:cNvCxnSpPr/>
              <p:nvPr/>
            </p:nvCxnSpPr>
            <p:spPr>
              <a:xfrm flipV="1">
                <a:off x="2425565" y="5267338"/>
                <a:ext cx="101259" cy="61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3" name="202 CuadroTexto"/>
            <p:cNvSpPr txBox="1"/>
            <p:nvPr/>
          </p:nvSpPr>
          <p:spPr>
            <a:xfrm>
              <a:off x="1543029" y="4714885"/>
              <a:ext cx="785817" cy="27186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  <a:spcBef>
                  <a:spcPts val="600"/>
                </a:spcBef>
              </a:pPr>
              <a:r>
                <a:rPr lang="es-VE" sz="600" b="1" dirty="0" smtClean="0">
                  <a:latin typeface="Arial" pitchFamily="34" charset="0"/>
                  <a:cs typeface="Arial" pitchFamily="34" charset="0"/>
                </a:rPr>
                <a:t>ASISTENTE DE BIBLIOTECA (1)</a:t>
              </a:r>
              <a:endParaRPr lang="es-VE" sz="6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83" name="182 Conector recto"/>
            <p:cNvCxnSpPr/>
            <p:nvPr/>
          </p:nvCxnSpPr>
          <p:spPr>
            <a:xfrm flipV="1">
              <a:off x="2328847" y="4857760"/>
              <a:ext cx="101259" cy="61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6" name="185 CuadroTexto"/>
            <p:cNvSpPr txBox="1"/>
            <p:nvPr/>
          </p:nvSpPr>
          <p:spPr>
            <a:xfrm>
              <a:off x="4780159" y="5899625"/>
              <a:ext cx="1096775" cy="21544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s-VE" sz="800" dirty="0" smtClean="0"/>
                <a:t>DOCENTES INTERINAS</a:t>
              </a:r>
              <a:endParaRPr lang="es-VE" sz="800" dirty="0"/>
            </a:p>
          </p:txBody>
        </p:sp>
        <p:sp>
          <p:nvSpPr>
            <p:cNvPr id="187" name="186 CuadroTexto"/>
            <p:cNvSpPr txBox="1"/>
            <p:nvPr/>
          </p:nvSpPr>
          <p:spPr>
            <a:xfrm>
              <a:off x="6072198" y="5834079"/>
              <a:ext cx="1409360" cy="33855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s-VE" sz="800" dirty="0" smtClean="0"/>
                <a:t>DOCENTE I (LICENCIADO) (71)</a:t>
              </a:r>
            </a:p>
            <a:p>
              <a:r>
                <a:rPr lang="es-VE" sz="800" dirty="0" smtClean="0"/>
                <a:t>DOCENTE TSU (9)</a:t>
              </a:r>
              <a:endParaRPr lang="es-VE" sz="800" dirty="0"/>
            </a:p>
          </p:txBody>
        </p:sp>
        <p:cxnSp>
          <p:nvCxnSpPr>
            <p:cNvPr id="188" name="187 Conector recto"/>
            <p:cNvCxnSpPr>
              <a:endCxn id="187" idx="1"/>
            </p:cNvCxnSpPr>
            <p:nvPr/>
          </p:nvCxnSpPr>
          <p:spPr>
            <a:xfrm>
              <a:off x="5875765" y="5988240"/>
              <a:ext cx="19643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2844" y="142852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ALCALDIA DE SAN DIEGO</a:t>
            </a:r>
          </a:p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ESTRUCTURAL ORGANIZACIONAL 2023</a:t>
            </a:r>
            <a:endParaRPr lang="es-VE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7286644" y="214290"/>
            <a:ext cx="16430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VE" sz="1000" b="1" dirty="0" smtClean="0">
                <a:latin typeface="Arial" pitchFamily="34" charset="0"/>
                <a:cs typeface="Arial" pitchFamily="34" charset="0"/>
              </a:rPr>
              <a:t>DIRECCIÓN DE INFRAESTRUCTURA</a:t>
            </a:r>
            <a:endParaRPr lang="es-VE" sz="1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8" name="47 Grupo"/>
          <p:cNvGrpSpPr/>
          <p:nvPr/>
        </p:nvGrpSpPr>
        <p:grpSpPr>
          <a:xfrm>
            <a:off x="785786" y="1214422"/>
            <a:ext cx="7000924" cy="4054776"/>
            <a:chOff x="785786" y="1214422"/>
            <a:chExt cx="7000924" cy="4054776"/>
          </a:xfrm>
        </p:grpSpPr>
        <p:cxnSp>
          <p:nvCxnSpPr>
            <p:cNvPr id="4" name="3 Conector recto"/>
            <p:cNvCxnSpPr/>
            <p:nvPr/>
          </p:nvCxnSpPr>
          <p:spPr>
            <a:xfrm>
              <a:off x="2606213" y="2595282"/>
              <a:ext cx="3966882" cy="672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6 Conector recto"/>
            <p:cNvCxnSpPr/>
            <p:nvPr/>
          </p:nvCxnSpPr>
          <p:spPr>
            <a:xfrm rot="16200000" flipH="1">
              <a:off x="4491294" y="2190507"/>
              <a:ext cx="797502" cy="162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5 Rectángulo"/>
            <p:cNvSpPr/>
            <p:nvPr/>
          </p:nvSpPr>
          <p:spPr>
            <a:xfrm>
              <a:off x="4067460" y="1214422"/>
              <a:ext cx="1571636" cy="571504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7" name="6 CuadroTexto"/>
            <p:cNvSpPr txBox="1"/>
            <p:nvPr/>
          </p:nvSpPr>
          <p:spPr>
            <a:xfrm>
              <a:off x="4083620" y="1335288"/>
              <a:ext cx="1571636" cy="374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100"/>
                </a:lnSpc>
              </a:pPr>
              <a:r>
                <a:rPr lang="es-VE" sz="900" b="1" dirty="0" smtClean="0">
                  <a:latin typeface="Arial" pitchFamily="34" charset="0"/>
                  <a:cs typeface="Arial" pitchFamily="34" charset="0"/>
                </a:rPr>
                <a:t>DIRECTOR DE INFRAESTRUCTURA</a:t>
              </a:r>
              <a:endParaRPr lang="es-VE" sz="9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7 CuadroTexto"/>
            <p:cNvSpPr txBox="1"/>
            <p:nvPr/>
          </p:nvSpPr>
          <p:spPr>
            <a:xfrm>
              <a:off x="3609903" y="2077831"/>
              <a:ext cx="1071569" cy="40011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ASISTENTE ADMINISTRATIVO III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9" name="8 Conector recto"/>
            <p:cNvCxnSpPr/>
            <p:nvPr/>
          </p:nvCxnSpPr>
          <p:spPr>
            <a:xfrm flipV="1">
              <a:off x="4690392" y="2214554"/>
              <a:ext cx="196477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9 Conector recto"/>
            <p:cNvCxnSpPr>
              <a:endCxn id="11" idx="0"/>
            </p:cNvCxnSpPr>
            <p:nvPr/>
          </p:nvCxnSpPr>
          <p:spPr>
            <a:xfrm rot="16200000" flipH="1">
              <a:off x="4300337" y="2738232"/>
              <a:ext cx="25757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10 CuadroTexto"/>
            <p:cNvSpPr txBox="1"/>
            <p:nvPr/>
          </p:nvSpPr>
          <p:spPr>
            <a:xfrm>
              <a:off x="3929058" y="2867021"/>
              <a:ext cx="1071569" cy="32316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JEFE UNIDAD DE CONTROL DE OBRAS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2" name="11 Conector recto"/>
            <p:cNvCxnSpPr/>
            <p:nvPr/>
          </p:nvCxnSpPr>
          <p:spPr>
            <a:xfrm rot="16200000" flipH="1">
              <a:off x="4292292" y="3367629"/>
              <a:ext cx="343959" cy="443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12 CuadroTexto"/>
            <p:cNvSpPr txBox="1"/>
            <p:nvPr/>
          </p:nvSpPr>
          <p:spPr>
            <a:xfrm>
              <a:off x="3929059" y="3547273"/>
              <a:ext cx="1071569" cy="32316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6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ANALISTA DE CONTROL DE OBRAS III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13 CuadroTexto"/>
            <p:cNvSpPr txBox="1"/>
            <p:nvPr/>
          </p:nvSpPr>
          <p:spPr>
            <a:xfrm>
              <a:off x="2075988" y="2847971"/>
              <a:ext cx="1071569" cy="29751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JEFE UNIDAD DE PROYECTOS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5" name="14 Conector recto"/>
            <p:cNvCxnSpPr/>
            <p:nvPr/>
          </p:nvCxnSpPr>
          <p:spPr>
            <a:xfrm rot="16200000" flipH="1">
              <a:off x="2461695" y="3260283"/>
              <a:ext cx="206635" cy="392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15 CuadroTexto"/>
            <p:cNvSpPr txBox="1"/>
            <p:nvPr/>
          </p:nvSpPr>
          <p:spPr>
            <a:xfrm>
              <a:off x="1500166" y="3534151"/>
              <a:ext cx="1071569" cy="20896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0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INGENIERO III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16 CuadroTexto"/>
            <p:cNvSpPr txBox="1"/>
            <p:nvPr/>
          </p:nvSpPr>
          <p:spPr>
            <a:xfrm>
              <a:off x="2638603" y="3532823"/>
              <a:ext cx="1071569" cy="22057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0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ARQUITECTO III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8" name="17 Conector recto"/>
            <p:cNvCxnSpPr/>
            <p:nvPr/>
          </p:nvCxnSpPr>
          <p:spPr>
            <a:xfrm flipV="1">
              <a:off x="1285852" y="3380418"/>
              <a:ext cx="189439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18 Conector recto"/>
            <p:cNvCxnSpPr/>
            <p:nvPr/>
          </p:nvCxnSpPr>
          <p:spPr>
            <a:xfrm rot="16200000" flipH="1">
              <a:off x="1975893" y="3458686"/>
              <a:ext cx="149159" cy="129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19 Conector recto"/>
            <p:cNvCxnSpPr/>
            <p:nvPr/>
          </p:nvCxnSpPr>
          <p:spPr>
            <a:xfrm rot="16200000" flipH="1">
              <a:off x="3108196" y="3449898"/>
              <a:ext cx="149159" cy="129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20 Conector recto"/>
            <p:cNvCxnSpPr/>
            <p:nvPr/>
          </p:nvCxnSpPr>
          <p:spPr>
            <a:xfrm rot="16200000" flipH="1">
              <a:off x="6451853" y="2714733"/>
              <a:ext cx="248552" cy="772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21 CuadroTexto"/>
            <p:cNvSpPr txBox="1"/>
            <p:nvPr/>
          </p:nvSpPr>
          <p:spPr>
            <a:xfrm>
              <a:off x="6047829" y="2855256"/>
              <a:ext cx="1071569" cy="32316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9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JEFE UNIDAD DE OBRAS PUBLICAS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22 CuadroTexto"/>
            <p:cNvSpPr txBox="1"/>
            <p:nvPr/>
          </p:nvSpPr>
          <p:spPr>
            <a:xfrm>
              <a:off x="6067865" y="4907561"/>
              <a:ext cx="1071569" cy="36163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INSPECTOR DE OBRAS Y SERVICIOS II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23 CuadroTexto"/>
            <p:cNvSpPr txBox="1"/>
            <p:nvPr/>
          </p:nvSpPr>
          <p:spPr>
            <a:xfrm>
              <a:off x="6715141" y="3737756"/>
              <a:ext cx="1071569" cy="36163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ANALISTA DE ADMINISTRACION DE OBRAS III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24 CuadroTexto"/>
            <p:cNvSpPr txBox="1"/>
            <p:nvPr/>
          </p:nvSpPr>
          <p:spPr>
            <a:xfrm>
              <a:off x="5400274" y="3737275"/>
              <a:ext cx="1071569" cy="29751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INGENIERO INSPECTOR III (3)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6" name="25 Conector recto"/>
            <p:cNvCxnSpPr/>
            <p:nvPr/>
          </p:nvCxnSpPr>
          <p:spPr>
            <a:xfrm rot="16200000" flipH="1">
              <a:off x="5111556" y="3754241"/>
              <a:ext cx="349651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26 Conector recto"/>
            <p:cNvCxnSpPr/>
            <p:nvPr/>
          </p:nvCxnSpPr>
          <p:spPr>
            <a:xfrm>
              <a:off x="5293939" y="3920719"/>
              <a:ext cx="103695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27 Conector recto"/>
            <p:cNvCxnSpPr/>
            <p:nvPr/>
          </p:nvCxnSpPr>
          <p:spPr>
            <a:xfrm rot="16200000" flipH="1">
              <a:off x="5720958" y="4025963"/>
              <a:ext cx="1742124" cy="1733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28 Conector recto"/>
            <p:cNvCxnSpPr/>
            <p:nvPr/>
          </p:nvCxnSpPr>
          <p:spPr>
            <a:xfrm>
              <a:off x="5283257" y="3579594"/>
              <a:ext cx="1958810" cy="433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29 Conector recto"/>
            <p:cNvCxnSpPr/>
            <p:nvPr/>
          </p:nvCxnSpPr>
          <p:spPr>
            <a:xfrm rot="16200000" flipH="1">
              <a:off x="7168104" y="3657312"/>
              <a:ext cx="163455" cy="179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30 Conector recto"/>
            <p:cNvCxnSpPr>
              <a:endCxn id="14" idx="0"/>
            </p:cNvCxnSpPr>
            <p:nvPr/>
          </p:nvCxnSpPr>
          <p:spPr>
            <a:xfrm rot="16200000" flipH="1">
              <a:off x="2483335" y="2719532"/>
              <a:ext cx="254657" cy="221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45 CuadroTexto"/>
            <p:cNvSpPr txBox="1"/>
            <p:nvPr/>
          </p:nvSpPr>
          <p:spPr>
            <a:xfrm>
              <a:off x="785786" y="3862390"/>
              <a:ext cx="1071569" cy="34881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0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INGENIERO ELECTRICO I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7" name="46 Conector recto"/>
            <p:cNvCxnSpPr>
              <a:endCxn id="46" idx="0"/>
            </p:cNvCxnSpPr>
            <p:nvPr/>
          </p:nvCxnSpPr>
          <p:spPr>
            <a:xfrm rot="16200000" flipH="1">
              <a:off x="1042966" y="3619501"/>
              <a:ext cx="48577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2844" y="142852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ALCALDIA DE SAN DIEGO</a:t>
            </a:r>
          </a:p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ESTRUCTURAL ORGANIZACIONAL 2023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6786578" y="214290"/>
            <a:ext cx="2286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VE" sz="1000" b="1" dirty="0" smtClean="0">
                <a:latin typeface="Arial" pitchFamily="34" charset="0"/>
                <a:cs typeface="Arial" pitchFamily="34" charset="0"/>
              </a:rPr>
              <a:t>DIRECCIÓN DE DESARROLLO URBANO Y CATASTRO</a:t>
            </a:r>
            <a:endParaRPr lang="es-VE" sz="1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9" name="68 Grupo"/>
          <p:cNvGrpSpPr/>
          <p:nvPr/>
        </p:nvGrpSpPr>
        <p:grpSpPr>
          <a:xfrm>
            <a:off x="480984" y="928670"/>
            <a:ext cx="8492232" cy="4690409"/>
            <a:chOff x="480984" y="928670"/>
            <a:chExt cx="8492232" cy="4690409"/>
          </a:xfrm>
        </p:grpSpPr>
        <p:sp>
          <p:nvSpPr>
            <p:cNvPr id="4" name="3 Rectángulo"/>
            <p:cNvSpPr/>
            <p:nvPr/>
          </p:nvSpPr>
          <p:spPr>
            <a:xfrm>
              <a:off x="3376605" y="928670"/>
              <a:ext cx="1571636" cy="571504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>
                <a:solidFill>
                  <a:schemeClr val="tx1"/>
                </a:solidFill>
              </a:endParaRPr>
            </a:p>
          </p:txBody>
        </p:sp>
        <p:sp>
          <p:nvSpPr>
            <p:cNvPr id="5" name="4 CuadroTexto"/>
            <p:cNvSpPr txBox="1"/>
            <p:nvPr/>
          </p:nvSpPr>
          <p:spPr>
            <a:xfrm>
              <a:off x="3402290" y="951660"/>
              <a:ext cx="1571636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VE" sz="900" b="1" dirty="0" smtClean="0">
                  <a:latin typeface="Arial" pitchFamily="34" charset="0"/>
                  <a:cs typeface="Arial" pitchFamily="34" charset="0"/>
                </a:rPr>
                <a:t>DIRECTOR DE DESARROLLO URBANO Y CATASTRO</a:t>
              </a:r>
              <a:endParaRPr lang="es-VE" sz="9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" name="5 Conector recto"/>
            <p:cNvCxnSpPr/>
            <p:nvPr/>
          </p:nvCxnSpPr>
          <p:spPr>
            <a:xfrm rot="16200000" flipH="1">
              <a:off x="3804890" y="1900590"/>
              <a:ext cx="771463" cy="304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6 Conector recto"/>
            <p:cNvCxnSpPr/>
            <p:nvPr/>
          </p:nvCxnSpPr>
          <p:spPr>
            <a:xfrm>
              <a:off x="1000100" y="2285992"/>
              <a:ext cx="6837603" cy="2440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7 Conector recto"/>
            <p:cNvCxnSpPr>
              <a:endCxn id="11" idx="0"/>
            </p:cNvCxnSpPr>
            <p:nvPr/>
          </p:nvCxnSpPr>
          <p:spPr>
            <a:xfrm rot="16200000" flipH="1">
              <a:off x="736769" y="2541729"/>
              <a:ext cx="528750" cy="823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8 Conector recto"/>
            <p:cNvCxnSpPr>
              <a:endCxn id="10" idx="0"/>
            </p:cNvCxnSpPr>
            <p:nvPr/>
          </p:nvCxnSpPr>
          <p:spPr>
            <a:xfrm rot="5400000">
              <a:off x="904802" y="3260361"/>
              <a:ext cx="16582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9 CuadroTexto"/>
            <p:cNvSpPr txBox="1"/>
            <p:nvPr/>
          </p:nvSpPr>
          <p:spPr>
            <a:xfrm>
              <a:off x="480984" y="3343274"/>
              <a:ext cx="1000131" cy="36163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ANALISTA DE REVISION DE PROYECTOS III (3)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10 CuadroTexto"/>
            <p:cNvSpPr txBox="1"/>
            <p:nvPr/>
          </p:nvSpPr>
          <p:spPr>
            <a:xfrm>
              <a:off x="505195" y="2810221"/>
              <a:ext cx="1000131" cy="36163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JEFE UNIDAD DE DESARROLLO URBANO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2" name="11 Conector recto"/>
            <p:cNvCxnSpPr/>
            <p:nvPr/>
          </p:nvCxnSpPr>
          <p:spPr>
            <a:xfrm rot="16200000" flipH="1">
              <a:off x="7543458" y="3462926"/>
              <a:ext cx="605814" cy="57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12 CuadroTexto"/>
            <p:cNvSpPr txBox="1"/>
            <p:nvPr/>
          </p:nvSpPr>
          <p:spPr>
            <a:xfrm>
              <a:off x="6721490" y="3601763"/>
              <a:ext cx="1000131" cy="32316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9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ANALISTA LEGAL III (2)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13 CuadroTexto"/>
            <p:cNvSpPr txBox="1"/>
            <p:nvPr/>
          </p:nvSpPr>
          <p:spPr>
            <a:xfrm>
              <a:off x="7973085" y="3617013"/>
              <a:ext cx="1000131" cy="32316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9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INGENIERO INSPECTOR III (2)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5" name="14 Conector recto"/>
            <p:cNvCxnSpPr/>
            <p:nvPr/>
          </p:nvCxnSpPr>
          <p:spPr>
            <a:xfrm flipV="1">
              <a:off x="7851096" y="3772854"/>
              <a:ext cx="114697" cy="51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15 Conector recto"/>
            <p:cNvCxnSpPr/>
            <p:nvPr/>
          </p:nvCxnSpPr>
          <p:spPr>
            <a:xfrm flipV="1">
              <a:off x="7730488" y="3769995"/>
              <a:ext cx="114697" cy="51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Conector recto"/>
            <p:cNvCxnSpPr/>
            <p:nvPr/>
          </p:nvCxnSpPr>
          <p:spPr>
            <a:xfrm rot="16200000" flipH="1">
              <a:off x="7595629" y="2548298"/>
              <a:ext cx="477926" cy="52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17 CuadroTexto"/>
            <p:cNvSpPr txBox="1"/>
            <p:nvPr/>
          </p:nvSpPr>
          <p:spPr>
            <a:xfrm>
              <a:off x="7343514" y="2796249"/>
              <a:ext cx="1000131" cy="36163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JEFE UNIDAD DE CONTROL URBANO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18 CuadroTexto"/>
            <p:cNvSpPr txBox="1"/>
            <p:nvPr/>
          </p:nvSpPr>
          <p:spPr>
            <a:xfrm>
              <a:off x="4376738" y="1688770"/>
              <a:ext cx="1000131" cy="32316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9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ATENCION AL PUBLICO III (1)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0" name="19 Conector recto"/>
            <p:cNvCxnSpPr/>
            <p:nvPr/>
          </p:nvCxnSpPr>
          <p:spPr>
            <a:xfrm flipV="1">
              <a:off x="4198291" y="1857364"/>
              <a:ext cx="178446" cy="21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20 Conector recto"/>
            <p:cNvCxnSpPr/>
            <p:nvPr/>
          </p:nvCxnSpPr>
          <p:spPr>
            <a:xfrm rot="5400000">
              <a:off x="3926148" y="2395958"/>
              <a:ext cx="2087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21 Conector recto"/>
            <p:cNvCxnSpPr/>
            <p:nvPr/>
          </p:nvCxnSpPr>
          <p:spPr>
            <a:xfrm rot="16200000" flipH="1">
              <a:off x="2974952" y="3936210"/>
              <a:ext cx="212885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22 CuadroTexto"/>
            <p:cNvSpPr txBox="1"/>
            <p:nvPr/>
          </p:nvSpPr>
          <p:spPr>
            <a:xfrm>
              <a:off x="5376529" y="3799380"/>
              <a:ext cx="1000131" cy="36163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ANALISTA DE ADMINISTRACION II (1)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23 CuadroTexto"/>
            <p:cNvSpPr txBox="1"/>
            <p:nvPr/>
          </p:nvSpPr>
          <p:spPr>
            <a:xfrm>
              <a:off x="4233862" y="3320576"/>
              <a:ext cx="1000131" cy="45140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ANALISTA DE INFORMACION GEOGRAFICA III (1)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24 CuadroTexto"/>
            <p:cNvSpPr txBox="1"/>
            <p:nvPr/>
          </p:nvSpPr>
          <p:spPr>
            <a:xfrm>
              <a:off x="4214810" y="2928934"/>
              <a:ext cx="1000131" cy="32316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9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SUPERVISOR DE AREA FISICA (1)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25 CuadroTexto"/>
            <p:cNvSpPr txBox="1"/>
            <p:nvPr/>
          </p:nvSpPr>
          <p:spPr>
            <a:xfrm>
              <a:off x="5376529" y="4223934"/>
              <a:ext cx="1000131" cy="32316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9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INSPECTOR DE INMUEBLE II </a:t>
              </a:r>
              <a:r>
                <a:rPr lang="es-VE" sz="700" dirty="0" smtClean="0">
                  <a:latin typeface="Arial" pitchFamily="34" charset="0"/>
                  <a:cs typeface="Arial" pitchFamily="34" charset="0"/>
                </a:rPr>
                <a:t>(</a:t>
              </a: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2)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26 CuadroTexto"/>
            <p:cNvSpPr txBox="1"/>
            <p:nvPr/>
          </p:nvSpPr>
          <p:spPr>
            <a:xfrm>
              <a:off x="5500695" y="5295914"/>
              <a:ext cx="1000131" cy="32316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>
                <a:lnSpc>
                  <a:spcPts val="9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ASISTENTE DE INSPECCION III (1)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8" name="27 Conector recto"/>
            <p:cNvCxnSpPr>
              <a:stCxn id="32" idx="3"/>
            </p:cNvCxnSpPr>
            <p:nvPr/>
          </p:nvCxnSpPr>
          <p:spPr>
            <a:xfrm flipV="1">
              <a:off x="3214678" y="3144836"/>
              <a:ext cx="82391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28 Conector recto"/>
            <p:cNvCxnSpPr/>
            <p:nvPr/>
          </p:nvCxnSpPr>
          <p:spPr>
            <a:xfrm flipV="1">
              <a:off x="4047193" y="3398151"/>
              <a:ext cx="178446" cy="21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29 Conector recto"/>
            <p:cNvCxnSpPr/>
            <p:nvPr/>
          </p:nvCxnSpPr>
          <p:spPr>
            <a:xfrm>
              <a:off x="4029073" y="5000636"/>
              <a:ext cx="3043257" cy="365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30 Conector recto"/>
            <p:cNvCxnSpPr/>
            <p:nvPr/>
          </p:nvCxnSpPr>
          <p:spPr>
            <a:xfrm rot="16200000" flipH="1">
              <a:off x="5818748" y="5153672"/>
              <a:ext cx="28448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31 CuadroTexto"/>
            <p:cNvSpPr txBox="1"/>
            <p:nvPr/>
          </p:nvSpPr>
          <p:spPr>
            <a:xfrm>
              <a:off x="2214547" y="3000372"/>
              <a:ext cx="1000131" cy="31476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9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JEFE UNIDAD JURIDICA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32 CuadroTexto"/>
            <p:cNvSpPr txBox="1"/>
            <p:nvPr/>
          </p:nvSpPr>
          <p:spPr>
            <a:xfrm>
              <a:off x="3533769" y="2503798"/>
              <a:ext cx="1000131" cy="36163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JEFE OFICINA MUNICIPAL DE CATASTRO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4" name="33 Conector recto"/>
            <p:cNvCxnSpPr/>
            <p:nvPr/>
          </p:nvCxnSpPr>
          <p:spPr>
            <a:xfrm>
              <a:off x="5293012" y="3958754"/>
              <a:ext cx="83193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34 CuadroTexto"/>
            <p:cNvSpPr txBox="1"/>
            <p:nvPr/>
          </p:nvSpPr>
          <p:spPr>
            <a:xfrm>
              <a:off x="3019415" y="1643050"/>
              <a:ext cx="1000131" cy="43858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9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ASISTENTE ADMINISTRATIVO III (1)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35 CuadroTexto"/>
            <p:cNvSpPr txBox="1"/>
            <p:nvPr/>
          </p:nvSpPr>
          <p:spPr>
            <a:xfrm>
              <a:off x="480984" y="3914778"/>
              <a:ext cx="1000131" cy="35719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>
                <a:lnSpc>
                  <a:spcPts val="700"/>
                </a:lnSpc>
              </a:pPr>
              <a:endParaRPr lang="es-VE" sz="700" b="1" dirty="0" smtClean="0">
                <a:latin typeface="Arial" pitchFamily="34" charset="0"/>
                <a:cs typeface="Arial" pitchFamily="34" charset="0"/>
              </a:endParaRPr>
            </a:p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ARCHIVISTA III (1)</a:t>
              </a:r>
            </a:p>
            <a:p>
              <a:pPr algn="ctr">
                <a:lnSpc>
                  <a:spcPts val="700"/>
                </a:lnSpc>
              </a:pP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7" name="36 Conector recto"/>
            <p:cNvCxnSpPr/>
            <p:nvPr/>
          </p:nvCxnSpPr>
          <p:spPr>
            <a:xfrm flipV="1">
              <a:off x="4019547" y="1857364"/>
              <a:ext cx="178446" cy="21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37 Conector recto"/>
            <p:cNvCxnSpPr>
              <a:stCxn id="10" idx="2"/>
              <a:endCxn id="36" idx="0"/>
            </p:cNvCxnSpPr>
            <p:nvPr/>
          </p:nvCxnSpPr>
          <p:spPr>
            <a:xfrm rot="5400000">
              <a:off x="876117" y="3809844"/>
              <a:ext cx="209867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38 CuadroTexto"/>
            <p:cNvSpPr txBox="1"/>
            <p:nvPr/>
          </p:nvSpPr>
          <p:spPr>
            <a:xfrm>
              <a:off x="5390813" y="4598373"/>
              <a:ext cx="1000131" cy="32316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>
                <a:lnSpc>
                  <a:spcPts val="900"/>
                </a:lnSpc>
              </a:pPr>
              <a:endParaRPr lang="es-VE" sz="700" b="1" dirty="0" smtClean="0">
                <a:latin typeface="Arial" pitchFamily="34" charset="0"/>
                <a:cs typeface="Arial" pitchFamily="34" charset="0"/>
              </a:endParaRPr>
            </a:p>
            <a:p>
              <a:pPr algn="ctr">
                <a:lnSpc>
                  <a:spcPts val="9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DIBUJANTE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39 CuadroTexto"/>
            <p:cNvSpPr txBox="1"/>
            <p:nvPr/>
          </p:nvSpPr>
          <p:spPr>
            <a:xfrm>
              <a:off x="1548925" y="4953011"/>
              <a:ext cx="1000131" cy="32316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9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ASISTENTE DE CATASTRO III (3)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40 CuadroTexto"/>
            <p:cNvSpPr txBox="1"/>
            <p:nvPr/>
          </p:nvSpPr>
          <p:spPr>
            <a:xfrm>
              <a:off x="2857489" y="4941631"/>
              <a:ext cx="1000131" cy="29713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>
                <a:lnSpc>
                  <a:spcPts val="9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ARCHIVISTA III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2" name="41 Conector recto"/>
            <p:cNvCxnSpPr>
              <a:stCxn id="32" idx="2"/>
            </p:cNvCxnSpPr>
            <p:nvPr/>
          </p:nvCxnSpPr>
          <p:spPr>
            <a:xfrm rot="16200000" flipH="1">
              <a:off x="1836146" y="4193604"/>
              <a:ext cx="1756934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42 Conector recto"/>
            <p:cNvCxnSpPr>
              <a:stCxn id="40" idx="3"/>
            </p:cNvCxnSpPr>
            <p:nvPr/>
          </p:nvCxnSpPr>
          <p:spPr>
            <a:xfrm flipV="1">
              <a:off x="2549056" y="5081249"/>
              <a:ext cx="30316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43 CuadroTexto"/>
            <p:cNvSpPr txBox="1"/>
            <p:nvPr/>
          </p:nvSpPr>
          <p:spPr>
            <a:xfrm>
              <a:off x="1553688" y="4357703"/>
              <a:ext cx="1000131" cy="36163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ANALISTA ARCHIVO DE CATASTRO I 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5" name="44 Conector recto"/>
            <p:cNvCxnSpPr/>
            <p:nvPr/>
          </p:nvCxnSpPr>
          <p:spPr>
            <a:xfrm flipV="1">
              <a:off x="2549185" y="4524392"/>
              <a:ext cx="150920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45 CuadroTexto"/>
            <p:cNvSpPr txBox="1"/>
            <p:nvPr/>
          </p:nvSpPr>
          <p:spPr>
            <a:xfrm>
              <a:off x="2853859" y="4143380"/>
              <a:ext cx="1000131" cy="32316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9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ANALISTA LEGAL II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7" name="46 Conector recto"/>
            <p:cNvCxnSpPr/>
            <p:nvPr/>
          </p:nvCxnSpPr>
          <p:spPr>
            <a:xfrm flipV="1">
              <a:off x="2710983" y="4286255"/>
              <a:ext cx="150920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47 Conector recto"/>
            <p:cNvCxnSpPr/>
            <p:nvPr/>
          </p:nvCxnSpPr>
          <p:spPr>
            <a:xfrm rot="5400000">
              <a:off x="5828460" y="4188625"/>
              <a:ext cx="68484" cy="79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48 Conector recto"/>
            <p:cNvCxnSpPr/>
            <p:nvPr/>
          </p:nvCxnSpPr>
          <p:spPr>
            <a:xfrm>
              <a:off x="5286365" y="4423894"/>
              <a:ext cx="83193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49 Conector recto"/>
            <p:cNvCxnSpPr/>
            <p:nvPr/>
          </p:nvCxnSpPr>
          <p:spPr>
            <a:xfrm rot="5400000">
              <a:off x="4872039" y="4371981"/>
              <a:ext cx="828682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50 Conector recto"/>
            <p:cNvCxnSpPr/>
            <p:nvPr/>
          </p:nvCxnSpPr>
          <p:spPr>
            <a:xfrm>
              <a:off x="4029072" y="3958754"/>
              <a:ext cx="1270800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64 CuadroTexto"/>
            <p:cNvSpPr txBox="1"/>
            <p:nvPr/>
          </p:nvSpPr>
          <p:spPr>
            <a:xfrm>
              <a:off x="6572264" y="5143512"/>
              <a:ext cx="1000131" cy="32316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>
                <a:lnSpc>
                  <a:spcPts val="9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ASISTENTE DE INSPECCION I (1)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6" name="65 Conector recto"/>
            <p:cNvCxnSpPr>
              <a:endCxn id="65" idx="0"/>
            </p:cNvCxnSpPr>
            <p:nvPr/>
          </p:nvCxnSpPr>
          <p:spPr>
            <a:xfrm rot="5400000">
              <a:off x="7000894" y="5072074"/>
              <a:ext cx="142874" cy="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66 Conector recto"/>
            <p:cNvCxnSpPr/>
            <p:nvPr/>
          </p:nvCxnSpPr>
          <p:spPr>
            <a:xfrm flipV="1">
              <a:off x="4036364" y="3086098"/>
              <a:ext cx="178446" cy="216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67 Conector recto"/>
            <p:cNvCxnSpPr/>
            <p:nvPr/>
          </p:nvCxnSpPr>
          <p:spPr>
            <a:xfrm>
              <a:off x="5290800" y="4787286"/>
              <a:ext cx="83193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2844" y="142852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ALCALDIA DE SAN DIEGO</a:t>
            </a:r>
          </a:p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ESTRUCTURAL ORGANIZACIONAL 2023</a:t>
            </a:r>
            <a:endParaRPr lang="es-VE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715140" y="214290"/>
            <a:ext cx="221457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VE" sz="1000" b="1" dirty="0" smtClean="0">
                <a:latin typeface="Arial" pitchFamily="34" charset="0"/>
                <a:cs typeface="Arial" pitchFamily="34" charset="0"/>
              </a:rPr>
              <a:t>DIRECCIÓN DE PARTICIPACIÓN CIUDADANA Y DESARROLLO SOCIAL</a:t>
            </a:r>
            <a:endParaRPr lang="es-VE" sz="1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2" name="71 Grupo"/>
          <p:cNvGrpSpPr/>
          <p:nvPr/>
        </p:nvGrpSpPr>
        <p:grpSpPr>
          <a:xfrm>
            <a:off x="314530" y="785794"/>
            <a:ext cx="8186560" cy="4851434"/>
            <a:chOff x="314530" y="785794"/>
            <a:chExt cx="8186560" cy="4851434"/>
          </a:xfrm>
        </p:grpSpPr>
        <p:cxnSp>
          <p:nvCxnSpPr>
            <p:cNvPr id="18" name="6 Conector recto"/>
            <p:cNvCxnSpPr/>
            <p:nvPr/>
          </p:nvCxnSpPr>
          <p:spPr>
            <a:xfrm rot="16200000" flipH="1">
              <a:off x="3578572" y="2006946"/>
              <a:ext cx="1271928" cy="54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18 Grupo"/>
            <p:cNvGrpSpPr/>
            <p:nvPr/>
          </p:nvGrpSpPr>
          <p:grpSpPr>
            <a:xfrm>
              <a:off x="3370942" y="785794"/>
              <a:ext cx="1643074" cy="581216"/>
              <a:chOff x="4038596" y="1214422"/>
              <a:chExt cx="1643074" cy="581216"/>
            </a:xfrm>
          </p:grpSpPr>
          <p:sp>
            <p:nvSpPr>
              <p:cNvPr id="20" name="19 Rectángulo"/>
              <p:cNvSpPr/>
              <p:nvPr/>
            </p:nvSpPr>
            <p:spPr>
              <a:xfrm>
                <a:off x="4067460" y="1214422"/>
                <a:ext cx="1571636" cy="571504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VE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20 CuadroTexto"/>
              <p:cNvSpPr txBox="1"/>
              <p:nvPr/>
            </p:nvSpPr>
            <p:spPr>
              <a:xfrm>
                <a:off x="4038596" y="1241640"/>
                <a:ext cx="1643074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900"/>
                  </a:lnSpc>
                </a:pPr>
                <a:r>
                  <a:rPr lang="es-VE" sz="900" b="1" dirty="0" smtClean="0">
                    <a:latin typeface="Arial" pitchFamily="34" charset="0"/>
                    <a:cs typeface="Arial" pitchFamily="34" charset="0"/>
                  </a:rPr>
                  <a:t>DIRECTOR DE PARTICIPACION CIUDADANA Y DESARROLLO SOCIAL</a:t>
                </a:r>
                <a:endParaRPr lang="es-VE" sz="9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2" name="21 CuadroTexto"/>
            <p:cNvSpPr txBox="1"/>
            <p:nvPr/>
          </p:nvSpPr>
          <p:spPr>
            <a:xfrm>
              <a:off x="2942249" y="1431259"/>
              <a:ext cx="1071569" cy="29751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SECRETARIA EJECUTIVA II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3" name="22 Conector recto"/>
            <p:cNvCxnSpPr/>
            <p:nvPr/>
          </p:nvCxnSpPr>
          <p:spPr>
            <a:xfrm flipV="1">
              <a:off x="4022738" y="1567982"/>
              <a:ext cx="196477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23 CuadroTexto"/>
            <p:cNvSpPr txBox="1"/>
            <p:nvPr/>
          </p:nvSpPr>
          <p:spPr>
            <a:xfrm>
              <a:off x="2938451" y="1843076"/>
              <a:ext cx="1071569" cy="36163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INSPECTOR DE ABASTECIMIENTO II (1) 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24 CuadroTexto"/>
            <p:cNvSpPr txBox="1"/>
            <p:nvPr/>
          </p:nvSpPr>
          <p:spPr>
            <a:xfrm>
              <a:off x="4429124" y="2195504"/>
              <a:ext cx="1071569" cy="36163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PROMOTOR DE ABASTECIMIENTO I</a:t>
              </a:r>
            </a:p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6" name="25 Grupo"/>
            <p:cNvGrpSpPr/>
            <p:nvPr/>
          </p:nvGrpSpPr>
          <p:grpSpPr>
            <a:xfrm>
              <a:off x="5469028" y="2903289"/>
              <a:ext cx="1093713" cy="363785"/>
              <a:chOff x="2223223" y="2500923"/>
              <a:chExt cx="1093713" cy="363785"/>
            </a:xfrm>
          </p:grpSpPr>
          <p:sp>
            <p:nvSpPr>
              <p:cNvPr id="27" name="26 Rectángulo"/>
              <p:cNvSpPr/>
              <p:nvPr/>
            </p:nvSpPr>
            <p:spPr>
              <a:xfrm>
                <a:off x="2223223" y="2500923"/>
                <a:ext cx="1062893" cy="35950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VE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27 CuadroTexto"/>
              <p:cNvSpPr txBox="1"/>
              <p:nvPr/>
            </p:nvSpPr>
            <p:spPr>
              <a:xfrm>
                <a:off x="2245366" y="2503071"/>
                <a:ext cx="1071570" cy="3616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700"/>
                  </a:lnSpc>
                </a:pPr>
                <a:r>
                  <a:rPr lang="es-VE" sz="600" b="1" dirty="0" smtClean="0">
                    <a:latin typeface="Arial" pitchFamily="34" charset="0"/>
                    <a:cs typeface="Arial" pitchFamily="34" charset="0"/>
                  </a:rPr>
                  <a:t>JEFE  UNIDAD PROMOCION SOCIAL Y  FAUNA DOMESTICA</a:t>
                </a:r>
                <a:endParaRPr lang="es-VE" sz="6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9" name="28 CuadroTexto"/>
            <p:cNvSpPr txBox="1"/>
            <p:nvPr/>
          </p:nvSpPr>
          <p:spPr>
            <a:xfrm>
              <a:off x="1000100" y="2857496"/>
              <a:ext cx="1071569" cy="36163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JEFE UNIDAD DE CAPACITACION Y EMPRENDIMIENTO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29 CuadroTexto"/>
            <p:cNvSpPr txBox="1"/>
            <p:nvPr/>
          </p:nvSpPr>
          <p:spPr>
            <a:xfrm>
              <a:off x="1445168" y="3910303"/>
              <a:ext cx="1071569" cy="52835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ANALISTA DE CAPACITACION COMUNITARIA II </a:t>
              </a:r>
            </a:p>
            <a:p>
              <a:pPr algn="ctr">
                <a:lnSpc>
                  <a:spcPts val="7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30 CuadroTexto"/>
            <p:cNvSpPr txBox="1"/>
            <p:nvPr/>
          </p:nvSpPr>
          <p:spPr>
            <a:xfrm>
              <a:off x="314530" y="3784918"/>
              <a:ext cx="1071569" cy="49244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PROMOTOR DE CURSOS II </a:t>
              </a:r>
            </a:p>
            <a:p>
              <a:pPr algn="ctr"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2" name="31 Conector recto"/>
            <p:cNvCxnSpPr/>
            <p:nvPr/>
          </p:nvCxnSpPr>
          <p:spPr>
            <a:xfrm rot="16200000" flipH="1">
              <a:off x="1293461" y="3430895"/>
              <a:ext cx="417974" cy="363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32 Conector recto"/>
            <p:cNvCxnSpPr/>
            <p:nvPr/>
          </p:nvCxnSpPr>
          <p:spPr>
            <a:xfrm flipV="1">
              <a:off x="857224" y="3633789"/>
              <a:ext cx="116184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33 Conector recto"/>
            <p:cNvCxnSpPr>
              <a:endCxn id="30" idx="0"/>
            </p:cNvCxnSpPr>
            <p:nvPr/>
          </p:nvCxnSpPr>
          <p:spPr>
            <a:xfrm rot="5400000">
              <a:off x="1885573" y="3776807"/>
              <a:ext cx="26699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34 Rectángulo"/>
            <p:cNvSpPr/>
            <p:nvPr/>
          </p:nvSpPr>
          <p:spPr>
            <a:xfrm>
              <a:off x="3860796" y="4000504"/>
              <a:ext cx="1062893" cy="3595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>
                <a:solidFill>
                  <a:schemeClr val="tx1"/>
                </a:solidFill>
              </a:endParaRPr>
            </a:p>
          </p:txBody>
        </p:sp>
        <p:sp>
          <p:nvSpPr>
            <p:cNvPr id="36" name="35 CuadroTexto"/>
            <p:cNvSpPr txBox="1"/>
            <p:nvPr/>
          </p:nvSpPr>
          <p:spPr>
            <a:xfrm>
              <a:off x="2867014" y="3571876"/>
              <a:ext cx="1071569" cy="29751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PROMOTOR DE LA JUVENTUD  I (2)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7" name="36 Conector recto"/>
            <p:cNvCxnSpPr/>
            <p:nvPr/>
          </p:nvCxnSpPr>
          <p:spPr>
            <a:xfrm rot="16200000" flipH="1">
              <a:off x="3598380" y="3357562"/>
              <a:ext cx="14287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37 Conector recto"/>
            <p:cNvCxnSpPr/>
            <p:nvPr/>
          </p:nvCxnSpPr>
          <p:spPr>
            <a:xfrm>
              <a:off x="5273680" y="3851278"/>
              <a:ext cx="2000265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38 CuadroTexto"/>
            <p:cNvSpPr txBox="1"/>
            <p:nvPr/>
          </p:nvSpPr>
          <p:spPr>
            <a:xfrm>
              <a:off x="7429521" y="3994154"/>
              <a:ext cx="1071569" cy="40011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PROMOTOR DE ASISTENCIA SOCIAL II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" name="39 CuadroTexto"/>
            <p:cNvSpPr txBox="1"/>
            <p:nvPr/>
          </p:nvSpPr>
          <p:spPr>
            <a:xfrm>
              <a:off x="6072199" y="4565658"/>
              <a:ext cx="1071569" cy="40011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ANALISTA DE ADMINISTRACION I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40 CuadroTexto"/>
            <p:cNvSpPr txBox="1"/>
            <p:nvPr/>
          </p:nvSpPr>
          <p:spPr>
            <a:xfrm>
              <a:off x="6072199" y="5037149"/>
              <a:ext cx="1071569" cy="29751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PROMOTOR SOCIAL I  (4)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41 CuadroTexto"/>
            <p:cNvSpPr txBox="1"/>
            <p:nvPr/>
          </p:nvSpPr>
          <p:spPr>
            <a:xfrm>
              <a:off x="4786314" y="5365359"/>
              <a:ext cx="1143008" cy="27186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ASISTENTE COMUNITARIO III (7)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3" name="42 Conector recto"/>
            <p:cNvCxnSpPr/>
            <p:nvPr/>
          </p:nvCxnSpPr>
          <p:spPr>
            <a:xfrm rot="16200000" flipH="1">
              <a:off x="6674659" y="4453738"/>
              <a:ext cx="1214448" cy="952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43 Conector recto"/>
            <p:cNvCxnSpPr/>
            <p:nvPr/>
          </p:nvCxnSpPr>
          <p:spPr>
            <a:xfrm rot="16200000" flipH="1">
              <a:off x="5259297" y="4509890"/>
              <a:ext cx="1333019" cy="1579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44 Conector recto"/>
            <p:cNvCxnSpPr/>
            <p:nvPr/>
          </p:nvCxnSpPr>
          <p:spPr>
            <a:xfrm rot="5400000">
              <a:off x="1445397" y="2750339"/>
              <a:ext cx="21431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45 Conector recto"/>
            <p:cNvCxnSpPr/>
            <p:nvPr/>
          </p:nvCxnSpPr>
          <p:spPr>
            <a:xfrm flipV="1">
              <a:off x="1550302" y="2643182"/>
              <a:ext cx="4450458" cy="462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46 Conector recto"/>
            <p:cNvCxnSpPr/>
            <p:nvPr/>
          </p:nvCxnSpPr>
          <p:spPr>
            <a:xfrm rot="16200000" flipH="1">
              <a:off x="779625" y="3711297"/>
              <a:ext cx="143308" cy="123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47 CuadroTexto"/>
            <p:cNvSpPr txBox="1"/>
            <p:nvPr/>
          </p:nvSpPr>
          <p:spPr>
            <a:xfrm>
              <a:off x="6572265" y="3326747"/>
              <a:ext cx="1071569" cy="40011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ASISTENTE ADMINISTRATIVO II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9" name="48 Conector recto"/>
            <p:cNvCxnSpPr>
              <a:endCxn id="48" idx="1"/>
            </p:cNvCxnSpPr>
            <p:nvPr/>
          </p:nvCxnSpPr>
          <p:spPr>
            <a:xfrm>
              <a:off x="6000761" y="3469623"/>
              <a:ext cx="57150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49 CuadroTexto"/>
            <p:cNvSpPr txBox="1"/>
            <p:nvPr/>
          </p:nvSpPr>
          <p:spPr>
            <a:xfrm>
              <a:off x="7429521" y="4922848"/>
              <a:ext cx="1071569" cy="40011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PROMOTOR SOCIAL Y FAUNA DOMESTICA  II (2)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50 CuadroTexto"/>
            <p:cNvSpPr txBox="1"/>
            <p:nvPr/>
          </p:nvSpPr>
          <p:spPr>
            <a:xfrm>
              <a:off x="7429521" y="4494220"/>
              <a:ext cx="1071569" cy="40011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ANALISTA DE PERMISOLOGIA II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52" name="51 Conector recto"/>
            <p:cNvCxnSpPr/>
            <p:nvPr/>
          </p:nvCxnSpPr>
          <p:spPr>
            <a:xfrm rot="16200000" flipH="1">
              <a:off x="4532509" y="4594030"/>
              <a:ext cx="1514081" cy="2857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52 Conector recto"/>
            <p:cNvCxnSpPr/>
            <p:nvPr/>
          </p:nvCxnSpPr>
          <p:spPr>
            <a:xfrm>
              <a:off x="5929323" y="5189550"/>
              <a:ext cx="142876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53 Conector recto"/>
            <p:cNvCxnSpPr/>
            <p:nvPr/>
          </p:nvCxnSpPr>
          <p:spPr>
            <a:xfrm>
              <a:off x="5938848" y="4708534"/>
              <a:ext cx="142876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54 Conector recto"/>
            <p:cNvCxnSpPr/>
            <p:nvPr/>
          </p:nvCxnSpPr>
          <p:spPr>
            <a:xfrm>
              <a:off x="7286645" y="4208468"/>
              <a:ext cx="142876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55 Conector recto"/>
            <p:cNvCxnSpPr/>
            <p:nvPr/>
          </p:nvCxnSpPr>
          <p:spPr>
            <a:xfrm>
              <a:off x="7286645" y="4637096"/>
              <a:ext cx="142876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56 Conector recto"/>
            <p:cNvCxnSpPr/>
            <p:nvPr/>
          </p:nvCxnSpPr>
          <p:spPr>
            <a:xfrm>
              <a:off x="7286645" y="5064136"/>
              <a:ext cx="142876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57 Conector recto"/>
            <p:cNvCxnSpPr/>
            <p:nvPr/>
          </p:nvCxnSpPr>
          <p:spPr>
            <a:xfrm flipV="1">
              <a:off x="4018333" y="1966901"/>
              <a:ext cx="196477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58 Conector recto"/>
            <p:cNvCxnSpPr/>
            <p:nvPr/>
          </p:nvCxnSpPr>
          <p:spPr>
            <a:xfrm flipV="1">
              <a:off x="4219571" y="2343141"/>
              <a:ext cx="196477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59 Conector recto"/>
            <p:cNvCxnSpPr/>
            <p:nvPr/>
          </p:nvCxnSpPr>
          <p:spPr>
            <a:xfrm rot="16200000" flipH="1">
              <a:off x="5703201" y="3560069"/>
              <a:ext cx="594832" cy="28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60 Conector recto"/>
            <p:cNvCxnSpPr/>
            <p:nvPr/>
          </p:nvCxnSpPr>
          <p:spPr>
            <a:xfrm rot="16200000" flipH="1">
              <a:off x="3545961" y="2750338"/>
              <a:ext cx="21431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61 CuadroTexto"/>
            <p:cNvSpPr txBox="1"/>
            <p:nvPr/>
          </p:nvSpPr>
          <p:spPr>
            <a:xfrm>
              <a:off x="4429124" y="1785926"/>
              <a:ext cx="1071569" cy="36163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PROMOTOR DE ABASTECIMIENTO II (1) 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3" name="62 Conector recto"/>
            <p:cNvCxnSpPr/>
            <p:nvPr/>
          </p:nvCxnSpPr>
          <p:spPr>
            <a:xfrm flipV="1">
              <a:off x="4229097" y="1966902"/>
              <a:ext cx="196477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4" name="63 Grupo"/>
            <p:cNvGrpSpPr/>
            <p:nvPr/>
          </p:nvGrpSpPr>
          <p:grpSpPr>
            <a:xfrm>
              <a:off x="3152766" y="2857496"/>
              <a:ext cx="1071570" cy="428628"/>
              <a:chOff x="3000364" y="2857496"/>
              <a:chExt cx="1071570" cy="428628"/>
            </a:xfrm>
          </p:grpSpPr>
          <p:sp>
            <p:nvSpPr>
              <p:cNvPr id="65" name="64 Rectángulo"/>
              <p:cNvSpPr/>
              <p:nvPr/>
            </p:nvSpPr>
            <p:spPr>
              <a:xfrm>
                <a:off x="3000364" y="2857496"/>
                <a:ext cx="1062893" cy="42862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VE">
                  <a:solidFill>
                    <a:schemeClr val="tx1"/>
                  </a:solidFill>
                </a:endParaRPr>
              </a:p>
            </p:txBody>
          </p:sp>
          <p:sp>
            <p:nvSpPr>
              <p:cNvPr id="66" name="65 CuadroTexto"/>
              <p:cNvSpPr txBox="1"/>
              <p:nvPr/>
            </p:nvSpPr>
            <p:spPr>
              <a:xfrm>
                <a:off x="3000364" y="2857496"/>
                <a:ext cx="1071570" cy="3616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700"/>
                  </a:lnSpc>
                </a:pPr>
                <a:r>
                  <a:rPr lang="es-VE" sz="600" b="1" dirty="0" smtClean="0">
                    <a:latin typeface="Arial" pitchFamily="34" charset="0"/>
                    <a:cs typeface="Arial" pitchFamily="34" charset="0"/>
                  </a:rPr>
                  <a:t>JEFE UNIDAD PARA EL DESARROLLO  DE LA JUVENTUD </a:t>
                </a:r>
                <a:endParaRPr lang="es-VE" sz="6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67" name="66 Conector recto"/>
            <p:cNvCxnSpPr/>
            <p:nvPr/>
          </p:nvCxnSpPr>
          <p:spPr>
            <a:xfrm>
              <a:off x="3360730" y="3429000"/>
              <a:ext cx="1000132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67 Conector recto"/>
            <p:cNvCxnSpPr/>
            <p:nvPr/>
          </p:nvCxnSpPr>
          <p:spPr>
            <a:xfrm rot="16200000" flipH="1">
              <a:off x="3289292" y="3500438"/>
              <a:ext cx="14287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68 Conector recto"/>
            <p:cNvCxnSpPr/>
            <p:nvPr/>
          </p:nvCxnSpPr>
          <p:spPr>
            <a:xfrm rot="16200000" flipH="1">
              <a:off x="4071935" y="3711576"/>
              <a:ext cx="57785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69 Rectángulo"/>
            <p:cNvSpPr/>
            <p:nvPr/>
          </p:nvSpPr>
          <p:spPr>
            <a:xfrm>
              <a:off x="3879846" y="4025904"/>
              <a:ext cx="1003801" cy="2975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ts val="8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ASISTENTE DE LA </a:t>
              </a:r>
            </a:p>
            <a:p>
              <a:pPr algn="ctr">
                <a:lnSpc>
                  <a:spcPts val="8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JUVENTUD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1" name="70 Conector recto"/>
            <p:cNvCxnSpPr>
              <a:endCxn id="28" idx="0"/>
            </p:cNvCxnSpPr>
            <p:nvPr/>
          </p:nvCxnSpPr>
          <p:spPr>
            <a:xfrm rot="16200000" flipH="1">
              <a:off x="5869633" y="2774310"/>
              <a:ext cx="26225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2844" y="142852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ALCALDIA DE SAN DIEGO</a:t>
            </a:r>
          </a:p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ESTRUCTURAL ORGANIZACIONAL 2023</a:t>
            </a:r>
            <a:endParaRPr lang="es-VE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525727" y="214290"/>
            <a:ext cx="240399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b="1" dirty="0" smtClean="0">
                <a:latin typeface="Arial" pitchFamily="34" charset="0"/>
                <a:cs typeface="Arial" pitchFamily="34" charset="0"/>
              </a:rPr>
              <a:t>DIRECCION DEL SISTEMA DE PROTECCION INTEGRAL DE NIÑOS, NIÑAS Y ADOLESCENTES</a:t>
            </a:r>
            <a:endParaRPr lang="es-VE" sz="1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5" name="54 Grupo"/>
          <p:cNvGrpSpPr/>
          <p:nvPr/>
        </p:nvGrpSpPr>
        <p:grpSpPr>
          <a:xfrm>
            <a:off x="1214414" y="1587728"/>
            <a:ext cx="7167677" cy="3741580"/>
            <a:chOff x="1214414" y="1587728"/>
            <a:chExt cx="7167677" cy="3741580"/>
          </a:xfrm>
        </p:grpSpPr>
        <p:cxnSp>
          <p:nvCxnSpPr>
            <p:cNvPr id="5" name="6 Conector recto"/>
            <p:cNvCxnSpPr>
              <a:endCxn id="41" idx="0"/>
            </p:cNvCxnSpPr>
            <p:nvPr/>
          </p:nvCxnSpPr>
          <p:spPr>
            <a:xfrm rot="16200000" flipH="1">
              <a:off x="3685682" y="3042748"/>
              <a:ext cx="1620326" cy="943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64 Grupo"/>
            <p:cNvGrpSpPr/>
            <p:nvPr/>
          </p:nvGrpSpPr>
          <p:grpSpPr>
            <a:xfrm>
              <a:off x="3638114" y="1587728"/>
              <a:ext cx="1657082" cy="641190"/>
              <a:chOff x="3385964" y="1124744"/>
              <a:chExt cx="1657082" cy="571504"/>
            </a:xfrm>
          </p:grpSpPr>
          <p:sp>
            <p:nvSpPr>
              <p:cNvPr id="25" name="24 Rectángulo"/>
              <p:cNvSpPr/>
              <p:nvPr/>
            </p:nvSpPr>
            <p:spPr>
              <a:xfrm>
                <a:off x="3424518" y="1124744"/>
                <a:ext cx="1571636" cy="571504"/>
              </a:xfrm>
              <a:prstGeom prst="rect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VE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25 CuadroTexto"/>
              <p:cNvSpPr txBox="1"/>
              <p:nvPr/>
            </p:nvSpPr>
            <p:spPr>
              <a:xfrm>
                <a:off x="3385964" y="1174053"/>
                <a:ext cx="1657082" cy="4937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900"/>
                  </a:lnSpc>
                </a:pPr>
                <a:r>
                  <a:rPr lang="es-VE" sz="850" b="1" dirty="0" smtClean="0">
                    <a:latin typeface="Arial" pitchFamily="34" charset="0"/>
                    <a:cs typeface="Arial" pitchFamily="34" charset="0"/>
                  </a:rPr>
                  <a:t>DIRECTOR DEL SISTEMA DE PROTECCION INTEGRAL DE NIÑOS, NIÑAS Y ADOLESCENTES</a:t>
                </a:r>
                <a:endParaRPr lang="es-VE" sz="8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7" name="6 CuadroTexto"/>
            <p:cNvSpPr txBox="1"/>
            <p:nvPr/>
          </p:nvSpPr>
          <p:spPr>
            <a:xfrm>
              <a:off x="3214678" y="2928934"/>
              <a:ext cx="1071569" cy="29751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TRABAJADOR SOCIAL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9" name="8 Conector recto"/>
            <p:cNvCxnSpPr/>
            <p:nvPr/>
          </p:nvCxnSpPr>
          <p:spPr>
            <a:xfrm>
              <a:off x="4500562" y="2643182"/>
              <a:ext cx="214314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9 CuadroTexto"/>
            <p:cNvSpPr txBox="1"/>
            <p:nvPr/>
          </p:nvSpPr>
          <p:spPr>
            <a:xfrm>
              <a:off x="4714876" y="2428868"/>
              <a:ext cx="1071569" cy="33720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0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PSICOLOGO (2)</a:t>
              </a:r>
            </a:p>
            <a:p>
              <a:pPr algn="ctr">
                <a:lnSpc>
                  <a:spcPts val="1000"/>
                </a:lnSpc>
              </a:pP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11 CuadroTexto"/>
            <p:cNvSpPr txBox="1"/>
            <p:nvPr/>
          </p:nvSpPr>
          <p:spPr>
            <a:xfrm>
              <a:off x="1214414" y="4929198"/>
              <a:ext cx="1071569" cy="40011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ASISTENTE ADMINISTRATIVO III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6267524" y="4376744"/>
              <a:ext cx="1214446" cy="29751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ANALISTA DE PRESUPUESTO III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13 CuadroTexto"/>
            <p:cNvSpPr txBox="1"/>
            <p:nvPr/>
          </p:nvSpPr>
          <p:spPr>
            <a:xfrm>
              <a:off x="2428860" y="4345929"/>
              <a:ext cx="1071569" cy="29751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ABOGADO DEFENSOR III (1) 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14 CuadroTexto"/>
            <p:cNvSpPr txBox="1"/>
            <p:nvPr/>
          </p:nvSpPr>
          <p:spPr>
            <a:xfrm>
              <a:off x="1214414" y="3848104"/>
              <a:ext cx="1071569" cy="29751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CONSEJERO DE PROTECCION (3)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15 CuadroTexto"/>
            <p:cNvSpPr txBox="1"/>
            <p:nvPr/>
          </p:nvSpPr>
          <p:spPr>
            <a:xfrm>
              <a:off x="7177170" y="4857759"/>
              <a:ext cx="1204921" cy="29751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AYUDANTE DE MANTENIMIENTO I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8" name="17 Conector recto"/>
            <p:cNvCxnSpPr/>
            <p:nvPr/>
          </p:nvCxnSpPr>
          <p:spPr>
            <a:xfrm rot="16200000" flipH="1">
              <a:off x="6735514" y="4263704"/>
              <a:ext cx="22608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18 CuadroTexto"/>
            <p:cNvSpPr txBox="1"/>
            <p:nvPr/>
          </p:nvSpPr>
          <p:spPr>
            <a:xfrm>
              <a:off x="6238607" y="3864913"/>
              <a:ext cx="1214446" cy="28575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>
                <a:lnSpc>
                  <a:spcPts val="8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ADMINISTRADOR (A)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0" name="19 Conector recto"/>
            <p:cNvCxnSpPr/>
            <p:nvPr/>
          </p:nvCxnSpPr>
          <p:spPr>
            <a:xfrm rot="5400000" flipH="1" flipV="1">
              <a:off x="7479419" y="4567246"/>
              <a:ext cx="561979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20 Conector recto"/>
            <p:cNvCxnSpPr/>
            <p:nvPr/>
          </p:nvCxnSpPr>
          <p:spPr>
            <a:xfrm>
              <a:off x="1714480" y="3643314"/>
              <a:ext cx="5143536" cy="1588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21 Conector recto"/>
            <p:cNvCxnSpPr/>
            <p:nvPr/>
          </p:nvCxnSpPr>
          <p:spPr>
            <a:xfrm rot="16200000" flipH="1">
              <a:off x="6747933" y="3756354"/>
              <a:ext cx="22608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22 Conector recto"/>
            <p:cNvCxnSpPr/>
            <p:nvPr/>
          </p:nvCxnSpPr>
          <p:spPr>
            <a:xfrm rot="5400000" flipH="1" flipV="1">
              <a:off x="1334598" y="4542172"/>
              <a:ext cx="77405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23 Conector recto"/>
            <p:cNvCxnSpPr>
              <a:endCxn id="15" idx="0"/>
            </p:cNvCxnSpPr>
            <p:nvPr/>
          </p:nvCxnSpPr>
          <p:spPr>
            <a:xfrm rot="16200000" flipH="1">
              <a:off x="1604770" y="3745708"/>
              <a:ext cx="20479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40 CuadroTexto"/>
            <p:cNvSpPr txBox="1"/>
            <p:nvPr/>
          </p:nvSpPr>
          <p:spPr>
            <a:xfrm>
              <a:off x="3714744" y="3857628"/>
              <a:ext cx="1571636" cy="35719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>
                <a:lnSpc>
                  <a:spcPts val="8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JEFE UNIDAD DE DEFENSA DE DERECHOS DIFUSOS Y COLECTIVOS(1)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3" name="42 Conector recto"/>
            <p:cNvCxnSpPr/>
            <p:nvPr/>
          </p:nvCxnSpPr>
          <p:spPr>
            <a:xfrm rot="5400000">
              <a:off x="4283447" y="4426331"/>
              <a:ext cx="434230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44 Conector recto"/>
            <p:cNvCxnSpPr/>
            <p:nvPr/>
          </p:nvCxnSpPr>
          <p:spPr>
            <a:xfrm>
              <a:off x="6853658" y="4281150"/>
              <a:ext cx="91406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50 CuadroTexto"/>
            <p:cNvSpPr txBox="1"/>
            <p:nvPr/>
          </p:nvSpPr>
          <p:spPr>
            <a:xfrm>
              <a:off x="3914771" y="4643446"/>
              <a:ext cx="1204921" cy="40011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ANALISTA DE DEFENSA Y FORMACION I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7" name="66 Conector recto"/>
            <p:cNvCxnSpPr/>
            <p:nvPr/>
          </p:nvCxnSpPr>
          <p:spPr>
            <a:xfrm>
              <a:off x="4286248" y="3071810"/>
              <a:ext cx="214314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45 CuadroTexto"/>
            <p:cNvSpPr txBox="1"/>
            <p:nvPr/>
          </p:nvSpPr>
          <p:spPr>
            <a:xfrm>
              <a:off x="3200390" y="2357430"/>
              <a:ext cx="1071569" cy="40011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ASISTENTE ADMINISTRATIVO III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7" name="46 Conector recto"/>
            <p:cNvCxnSpPr/>
            <p:nvPr/>
          </p:nvCxnSpPr>
          <p:spPr>
            <a:xfrm>
              <a:off x="4271960" y="2500306"/>
              <a:ext cx="214314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49 Conector recto"/>
            <p:cNvCxnSpPr>
              <a:endCxn id="14" idx="0"/>
            </p:cNvCxnSpPr>
            <p:nvPr/>
          </p:nvCxnSpPr>
          <p:spPr>
            <a:xfrm rot="16200000" flipH="1">
              <a:off x="2577619" y="3994620"/>
              <a:ext cx="70261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2844" y="142852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ALCALDIA DE SAN DIEGO</a:t>
            </a:r>
          </a:p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ESTRUCTURAL ORGANIZACIONAL 2023</a:t>
            </a:r>
            <a:endParaRPr lang="es-VE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7286644" y="214290"/>
            <a:ext cx="16430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1000" b="1" dirty="0" smtClean="0">
                <a:latin typeface="Arial" pitchFamily="34" charset="0"/>
                <a:cs typeface="Arial" pitchFamily="34" charset="0"/>
              </a:rPr>
              <a:t>SINDICATURA MUNICIPAL</a:t>
            </a:r>
            <a:endParaRPr lang="es-VE" sz="1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3 Grupo"/>
          <p:cNvGrpSpPr/>
          <p:nvPr/>
        </p:nvGrpSpPr>
        <p:grpSpPr>
          <a:xfrm>
            <a:off x="3006715" y="1956538"/>
            <a:ext cx="3136920" cy="2301149"/>
            <a:chOff x="3006715" y="1956538"/>
            <a:chExt cx="3136920" cy="2301149"/>
          </a:xfrm>
        </p:grpSpPr>
        <p:sp>
          <p:nvSpPr>
            <p:cNvPr id="5" name="4 Rectángulo"/>
            <p:cNvSpPr/>
            <p:nvPr/>
          </p:nvSpPr>
          <p:spPr>
            <a:xfrm>
              <a:off x="3806295" y="1956538"/>
              <a:ext cx="1571636" cy="571504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6" name="5 CuadroTexto"/>
            <p:cNvSpPr txBox="1"/>
            <p:nvPr/>
          </p:nvSpPr>
          <p:spPr>
            <a:xfrm>
              <a:off x="3822455" y="2077404"/>
              <a:ext cx="1571636" cy="374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100"/>
                </a:lnSpc>
              </a:pPr>
              <a:r>
                <a:rPr lang="es-VE" sz="900" b="1" dirty="0" smtClean="0">
                  <a:latin typeface="Arial" pitchFamily="34" charset="0"/>
                  <a:cs typeface="Arial" pitchFamily="34" charset="0"/>
                </a:rPr>
                <a:t>SINDICO PROCURADOR MUNICIPAL</a:t>
              </a:r>
              <a:endParaRPr lang="es-VE" sz="9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6 CuadroTexto"/>
            <p:cNvSpPr txBox="1"/>
            <p:nvPr/>
          </p:nvSpPr>
          <p:spPr>
            <a:xfrm>
              <a:off x="3006715" y="3982389"/>
              <a:ext cx="1071569" cy="26894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>
                <a:lnSpc>
                  <a:spcPts val="8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ABOGADO III (2)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8" name="6 Conector recto"/>
            <p:cNvCxnSpPr/>
            <p:nvPr/>
          </p:nvCxnSpPr>
          <p:spPr>
            <a:xfrm rot="5400000">
              <a:off x="4502973" y="3203603"/>
              <a:ext cx="15234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8 CuadroTexto"/>
            <p:cNvSpPr txBox="1"/>
            <p:nvPr/>
          </p:nvSpPr>
          <p:spPr>
            <a:xfrm>
              <a:off x="4071935" y="2724146"/>
              <a:ext cx="1071569" cy="40011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JEFE  DE OFICINA SINDICATURA MUNICIPAL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5000629" y="3424240"/>
              <a:ext cx="1071569" cy="39052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>
                <a:lnSpc>
                  <a:spcPts val="8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JEFE  DE UNIDAD DE LITIGIOS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1" name="6 Conector recto"/>
            <p:cNvCxnSpPr>
              <a:endCxn id="15" idx="0"/>
            </p:cNvCxnSpPr>
            <p:nvPr/>
          </p:nvCxnSpPr>
          <p:spPr>
            <a:xfrm rot="16200000" flipH="1">
              <a:off x="5461329" y="3901757"/>
              <a:ext cx="17397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Conector recto"/>
            <p:cNvCxnSpPr>
              <a:endCxn id="7" idx="0"/>
            </p:cNvCxnSpPr>
            <p:nvPr/>
          </p:nvCxnSpPr>
          <p:spPr>
            <a:xfrm rot="5400000">
              <a:off x="3194643" y="3630561"/>
              <a:ext cx="699686" cy="39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Conector recto"/>
            <p:cNvCxnSpPr/>
            <p:nvPr/>
          </p:nvCxnSpPr>
          <p:spPr>
            <a:xfrm rot="5400000">
              <a:off x="5486642" y="3352561"/>
              <a:ext cx="144000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13 Conector recto"/>
            <p:cNvCxnSpPr/>
            <p:nvPr/>
          </p:nvCxnSpPr>
          <p:spPr>
            <a:xfrm>
              <a:off x="3543293" y="3279056"/>
              <a:ext cx="2016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14 CuadroTexto"/>
            <p:cNvSpPr txBox="1"/>
            <p:nvPr/>
          </p:nvSpPr>
          <p:spPr>
            <a:xfrm>
              <a:off x="5072066" y="3988745"/>
              <a:ext cx="1071569" cy="26894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noAutofit/>
            </a:bodyPr>
            <a:lstStyle/>
            <a:p>
              <a:pPr algn="ctr">
                <a:lnSpc>
                  <a:spcPts val="8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ABOGADO III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6" name="15 Conector recto"/>
            <p:cNvCxnSpPr/>
            <p:nvPr/>
          </p:nvCxnSpPr>
          <p:spPr>
            <a:xfrm rot="5400000">
              <a:off x="4479245" y="2620797"/>
              <a:ext cx="186578" cy="106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2844" y="142852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ALCALDIA DE SAN DIEGO</a:t>
            </a:r>
          </a:p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ESTRUCTURAL ORGANIZACIONAL 2023</a:t>
            </a:r>
            <a:endParaRPr lang="es-VE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715140" y="214290"/>
            <a:ext cx="24288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VE" sz="1000" b="1" dirty="0" smtClean="0">
                <a:latin typeface="Arial" pitchFamily="34" charset="0"/>
                <a:cs typeface="Arial" pitchFamily="34" charset="0"/>
              </a:rPr>
              <a:t>COORDINACIÓN GENERAL ESTRATEGICO DEL DESPACHO</a:t>
            </a:r>
            <a:endParaRPr lang="es-VE" sz="1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5" name="44 Grupo"/>
          <p:cNvGrpSpPr/>
          <p:nvPr/>
        </p:nvGrpSpPr>
        <p:grpSpPr>
          <a:xfrm>
            <a:off x="2581288" y="1132710"/>
            <a:ext cx="4075113" cy="3126558"/>
            <a:chOff x="2581288" y="1132710"/>
            <a:chExt cx="4075113" cy="3126558"/>
          </a:xfrm>
        </p:grpSpPr>
        <p:cxnSp>
          <p:nvCxnSpPr>
            <p:cNvPr id="5" name="6 Conector recto"/>
            <p:cNvCxnSpPr/>
            <p:nvPr/>
          </p:nvCxnSpPr>
          <p:spPr>
            <a:xfrm rot="5400000">
              <a:off x="4314832" y="2744065"/>
              <a:ext cx="629619" cy="173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5 Conector recto"/>
            <p:cNvCxnSpPr/>
            <p:nvPr/>
          </p:nvCxnSpPr>
          <p:spPr>
            <a:xfrm>
              <a:off x="3703601" y="3057481"/>
              <a:ext cx="1637881" cy="502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6 CuadroTexto"/>
            <p:cNvSpPr txBox="1"/>
            <p:nvPr/>
          </p:nvSpPr>
          <p:spPr>
            <a:xfrm>
              <a:off x="5572133" y="2645792"/>
              <a:ext cx="1071569" cy="31476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9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COMISIONADO DEL ALCALDE (3)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7 CuadroTexto"/>
            <p:cNvSpPr txBox="1"/>
            <p:nvPr/>
          </p:nvSpPr>
          <p:spPr>
            <a:xfrm>
              <a:off x="5572132" y="3045406"/>
              <a:ext cx="1071569" cy="36163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COMISIONADO APOYO PROFESIONAL (3)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5572132" y="3505581"/>
              <a:ext cx="1071569" cy="27186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COMISIONADO APOYO TECNICO (3)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5584832" y="3897631"/>
              <a:ext cx="1071569" cy="36163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COMISIONADO APOYO OPERATIVO (4)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1" name="6 Conector recto"/>
            <p:cNvCxnSpPr/>
            <p:nvPr/>
          </p:nvCxnSpPr>
          <p:spPr>
            <a:xfrm rot="16200000" flipH="1">
              <a:off x="4706940" y="3421064"/>
              <a:ext cx="1286290" cy="1546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Conector recto"/>
            <p:cNvCxnSpPr/>
            <p:nvPr/>
          </p:nvCxnSpPr>
          <p:spPr>
            <a:xfrm>
              <a:off x="5340223" y="2791289"/>
              <a:ext cx="227832" cy="16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Conector recto"/>
            <p:cNvCxnSpPr/>
            <p:nvPr/>
          </p:nvCxnSpPr>
          <p:spPr>
            <a:xfrm>
              <a:off x="5345028" y="3214523"/>
              <a:ext cx="227832" cy="16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13 Conector recto"/>
            <p:cNvCxnSpPr/>
            <p:nvPr/>
          </p:nvCxnSpPr>
          <p:spPr>
            <a:xfrm>
              <a:off x="5341372" y="3643151"/>
              <a:ext cx="227832" cy="16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14 Conector recto"/>
            <p:cNvCxnSpPr/>
            <p:nvPr/>
          </p:nvCxnSpPr>
          <p:spPr>
            <a:xfrm>
              <a:off x="5354072" y="4074935"/>
              <a:ext cx="227832" cy="16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15 CuadroTexto"/>
            <p:cNvSpPr txBox="1"/>
            <p:nvPr/>
          </p:nvSpPr>
          <p:spPr>
            <a:xfrm>
              <a:off x="3724297" y="3396008"/>
              <a:ext cx="1071569" cy="45140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ASISTENTE DEL ALCALDE SERVICIOS PUBLICOS (3)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16 CuadroTexto"/>
            <p:cNvSpPr txBox="1"/>
            <p:nvPr/>
          </p:nvSpPr>
          <p:spPr>
            <a:xfrm>
              <a:off x="2581288" y="3419046"/>
              <a:ext cx="1071569" cy="43858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9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ASISTENTE DEL ALCALDE AREA SOCIAL (3)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8" name="6 Conector recto"/>
            <p:cNvCxnSpPr/>
            <p:nvPr/>
          </p:nvCxnSpPr>
          <p:spPr>
            <a:xfrm rot="16200000" flipH="1">
              <a:off x="3612930" y="3146355"/>
              <a:ext cx="196960" cy="1613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18 Conector recto"/>
            <p:cNvCxnSpPr/>
            <p:nvPr/>
          </p:nvCxnSpPr>
          <p:spPr>
            <a:xfrm flipV="1">
              <a:off x="3071802" y="3254374"/>
              <a:ext cx="1214446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6 Conector recto"/>
            <p:cNvCxnSpPr/>
            <p:nvPr/>
          </p:nvCxnSpPr>
          <p:spPr>
            <a:xfrm rot="16200000" flipH="1">
              <a:off x="4216291" y="3322743"/>
              <a:ext cx="141198" cy="128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6 Conector recto"/>
            <p:cNvCxnSpPr/>
            <p:nvPr/>
          </p:nvCxnSpPr>
          <p:spPr>
            <a:xfrm rot="16200000" flipH="1">
              <a:off x="2994818" y="3336120"/>
              <a:ext cx="155863" cy="189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50 Grupo"/>
            <p:cNvGrpSpPr/>
            <p:nvPr/>
          </p:nvGrpSpPr>
          <p:grpSpPr>
            <a:xfrm>
              <a:off x="3828865" y="1132710"/>
              <a:ext cx="1603536" cy="1330796"/>
              <a:chOff x="3828865" y="1145410"/>
              <a:chExt cx="1603536" cy="1330796"/>
            </a:xfrm>
          </p:grpSpPr>
          <p:grpSp>
            <p:nvGrpSpPr>
              <p:cNvPr id="23" name="44 Grupo"/>
              <p:cNvGrpSpPr/>
              <p:nvPr/>
            </p:nvGrpSpPr>
            <p:grpSpPr>
              <a:xfrm>
                <a:off x="3832190" y="1922208"/>
                <a:ext cx="1600211" cy="553998"/>
                <a:chOff x="3816054" y="1847445"/>
                <a:chExt cx="1600211" cy="553998"/>
              </a:xfrm>
            </p:grpSpPr>
            <p:sp>
              <p:nvSpPr>
                <p:cNvPr id="27" name="26 Rectángulo"/>
                <p:cNvSpPr/>
                <p:nvPr/>
              </p:nvSpPr>
              <p:spPr>
                <a:xfrm>
                  <a:off x="3816054" y="1857364"/>
                  <a:ext cx="1571636" cy="496741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VE"/>
                </a:p>
              </p:txBody>
            </p:sp>
            <p:sp>
              <p:nvSpPr>
                <p:cNvPr id="28" name="27 CuadroTexto"/>
                <p:cNvSpPr txBox="1"/>
                <p:nvPr/>
              </p:nvSpPr>
              <p:spPr>
                <a:xfrm>
                  <a:off x="3844629" y="1847445"/>
                  <a:ext cx="1571636" cy="5539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900"/>
                    </a:lnSpc>
                  </a:pPr>
                  <a:r>
                    <a:rPr lang="es-VE" sz="900" b="1" dirty="0" smtClean="0">
                      <a:latin typeface="Arial" pitchFamily="34" charset="0"/>
                      <a:cs typeface="Arial" pitchFamily="34" charset="0"/>
                    </a:rPr>
                    <a:t>COORDINADOR GENERAL ESTRATEGICO DEL DESPACHO</a:t>
                  </a:r>
                  <a:endParaRPr lang="es-VE" sz="9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cxnSp>
            <p:nvCxnSpPr>
              <p:cNvPr id="24" name="6 Conector recto"/>
              <p:cNvCxnSpPr/>
              <p:nvPr/>
            </p:nvCxnSpPr>
            <p:spPr>
              <a:xfrm rot="16200000" flipH="1">
                <a:off x="4466617" y="1755906"/>
                <a:ext cx="328214" cy="243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24 Rectángulo"/>
              <p:cNvSpPr/>
              <p:nvPr/>
            </p:nvSpPr>
            <p:spPr>
              <a:xfrm>
                <a:off x="3828865" y="1145410"/>
                <a:ext cx="1571636" cy="434217"/>
              </a:xfrm>
              <a:prstGeom prst="rect">
                <a:avLst/>
              </a:prstGeom>
              <a:noFill/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VE"/>
              </a:p>
            </p:txBody>
          </p:sp>
          <p:sp>
            <p:nvSpPr>
              <p:cNvPr id="26" name="25 CuadroTexto"/>
              <p:cNvSpPr txBox="1"/>
              <p:nvPr/>
            </p:nvSpPr>
            <p:spPr>
              <a:xfrm>
                <a:off x="4000496" y="1182672"/>
                <a:ext cx="1243381" cy="3654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100"/>
                  </a:lnSpc>
                </a:pPr>
                <a:r>
                  <a:rPr lang="es-VE" sz="900" b="1" dirty="0" smtClean="0">
                    <a:latin typeface="Arial" pitchFamily="34" charset="0"/>
                    <a:cs typeface="Arial" pitchFamily="34" charset="0"/>
                  </a:rPr>
                  <a:t>DIRECCIÓN SUPERIOR</a:t>
                </a:r>
                <a:endParaRPr lang="es-VE" sz="9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3" name="42 CuadroTexto"/>
            <p:cNvSpPr txBox="1"/>
            <p:nvPr/>
          </p:nvSpPr>
          <p:spPr>
            <a:xfrm>
              <a:off x="3071802" y="2500306"/>
              <a:ext cx="1071569" cy="27186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  <a:spcBef>
                  <a:spcPts val="600"/>
                </a:spcBef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SECRETARIA EJECUTIVA II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4" name="43 Conector recto"/>
            <p:cNvCxnSpPr/>
            <p:nvPr/>
          </p:nvCxnSpPr>
          <p:spPr>
            <a:xfrm flipV="1">
              <a:off x="4143372" y="2643182"/>
              <a:ext cx="500066" cy="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2844" y="142852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ALCALDIA DE SAN DIEGO</a:t>
            </a:r>
          </a:p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ESTRUCTURAL ORGANIZACIONAL 2023</a:t>
            </a:r>
            <a:endParaRPr lang="es-VE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715140" y="214290"/>
            <a:ext cx="24288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VE" sz="1000" b="1" dirty="0" smtClean="0">
                <a:latin typeface="Arial" pitchFamily="34" charset="0"/>
                <a:cs typeface="Arial" pitchFamily="34" charset="0"/>
              </a:rPr>
              <a:t>DIRECCION DEL DESPACHO DEL ALCALDE</a:t>
            </a:r>
            <a:endParaRPr lang="es-VE" sz="1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0" name="59 Grupo"/>
          <p:cNvGrpSpPr/>
          <p:nvPr/>
        </p:nvGrpSpPr>
        <p:grpSpPr>
          <a:xfrm>
            <a:off x="2000232" y="1142984"/>
            <a:ext cx="5043395" cy="4162454"/>
            <a:chOff x="2000232" y="1142984"/>
            <a:chExt cx="5043395" cy="4162454"/>
          </a:xfrm>
        </p:grpSpPr>
        <p:cxnSp>
          <p:nvCxnSpPr>
            <p:cNvPr id="5" name="4 Conector recto"/>
            <p:cNvCxnSpPr/>
            <p:nvPr/>
          </p:nvCxnSpPr>
          <p:spPr>
            <a:xfrm rot="5400000">
              <a:off x="3105519" y="4599452"/>
              <a:ext cx="23086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5 Rectángulo"/>
            <p:cNvSpPr/>
            <p:nvPr/>
          </p:nvSpPr>
          <p:spPr>
            <a:xfrm>
              <a:off x="4735168" y="2511348"/>
              <a:ext cx="1049842" cy="34614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800"/>
                </a:lnSpc>
              </a:pPr>
              <a:endParaRPr lang="es-VE"/>
            </a:p>
          </p:txBody>
        </p:sp>
        <p:sp>
          <p:nvSpPr>
            <p:cNvPr id="7" name="6 CuadroTexto"/>
            <p:cNvSpPr txBox="1"/>
            <p:nvPr/>
          </p:nvSpPr>
          <p:spPr>
            <a:xfrm>
              <a:off x="4714876" y="2500306"/>
              <a:ext cx="1128869" cy="3616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ASISTENTE ADMINISTRATIVO III (1)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8" name="172 Grupo"/>
            <p:cNvGrpSpPr/>
            <p:nvPr/>
          </p:nvGrpSpPr>
          <p:grpSpPr>
            <a:xfrm>
              <a:off x="4716316" y="2896779"/>
              <a:ext cx="1128869" cy="271869"/>
              <a:chOff x="5053213" y="4014387"/>
              <a:chExt cx="1128869" cy="271869"/>
            </a:xfrm>
          </p:grpSpPr>
          <p:sp>
            <p:nvSpPr>
              <p:cNvPr id="44" name="43 Rectángulo"/>
              <p:cNvSpPr/>
              <p:nvPr/>
            </p:nvSpPr>
            <p:spPr>
              <a:xfrm>
                <a:off x="5072066" y="4024943"/>
                <a:ext cx="1049842" cy="23203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800"/>
                  </a:lnSpc>
                </a:pPr>
                <a:endParaRPr lang="es-VE"/>
              </a:p>
            </p:txBody>
          </p:sp>
          <p:sp>
            <p:nvSpPr>
              <p:cNvPr id="45" name="44 CuadroTexto"/>
              <p:cNvSpPr txBox="1"/>
              <p:nvPr/>
            </p:nvSpPr>
            <p:spPr>
              <a:xfrm>
                <a:off x="5053213" y="4014387"/>
                <a:ext cx="1128869" cy="271869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700"/>
                  </a:lnSpc>
                </a:pPr>
                <a:r>
                  <a:rPr lang="es-VE" sz="700" b="1" dirty="0" smtClean="0">
                    <a:latin typeface="Arial" pitchFamily="34" charset="0"/>
                    <a:cs typeface="Arial" pitchFamily="34" charset="0"/>
                  </a:rPr>
                  <a:t>ASISTENTE OPERATIVO III (2)</a:t>
                </a:r>
                <a:endParaRPr lang="es-VE" sz="7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9" name="8 Rectángulo"/>
            <p:cNvSpPr/>
            <p:nvPr/>
          </p:nvSpPr>
          <p:spPr>
            <a:xfrm>
              <a:off x="3139868" y="2571744"/>
              <a:ext cx="1049842" cy="35719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800"/>
                </a:lnSpc>
              </a:pPr>
              <a:endParaRPr lang="es-VE"/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3111490" y="2571744"/>
              <a:ext cx="1128869" cy="3616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ASISTENTE ADMINISTRATIVO II (1)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10 Rectángulo"/>
            <p:cNvSpPr/>
            <p:nvPr/>
          </p:nvSpPr>
          <p:spPr>
            <a:xfrm>
              <a:off x="2000232" y="4601263"/>
              <a:ext cx="1049842" cy="23203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800"/>
                </a:lnSpc>
              </a:pPr>
              <a:endParaRPr lang="es-VE"/>
            </a:p>
          </p:txBody>
        </p:sp>
        <p:sp>
          <p:nvSpPr>
            <p:cNvPr id="12" name="11 CuadroTexto"/>
            <p:cNvSpPr txBox="1"/>
            <p:nvPr/>
          </p:nvSpPr>
          <p:spPr>
            <a:xfrm>
              <a:off x="2014371" y="4590707"/>
              <a:ext cx="1000132" cy="2718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SECRETARIA EJECUTIVA II (1)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12 Rectángulo"/>
            <p:cNvSpPr/>
            <p:nvPr/>
          </p:nvSpPr>
          <p:spPr>
            <a:xfrm>
              <a:off x="3276589" y="3349068"/>
              <a:ext cx="1049842" cy="36568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800"/>
                </a:lnSpc>
              </a:pPr>
              <a:endParaRPr lang="es-VE"/>
            </a:p>
          </p:txBody>
        </p:sp>
        <p:sp>
          <p:nvSpPr>
            <p:cNvPr id="14" name="13 CuadroTexto"/>
            <p:cNvSpPr txBox="1"/>
            <p:nvPr/>
          </p:nvSpPr>
          <p:spPr>
            <a:xfrm>
              <a:off x="3286116" y="3357562"/>
              <a:ext cx="1000132" cy="3616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AYUDANTE DE MANTENIMIENTO II (1)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14 CuadroTexto"/>
            <p:cNvSpPr txBox="1"/>
            <p:nvPr/>
          </p:nvSpPr>
          <p:spPr>
            <a:xfrm>
              <a:off x="5275596" y="4286572"/>
              <a:ext cx="1071569" cy="36163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JEFE DE UNIDAD</a:t>
              </a:r>
            </a:p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 DE</a:t>
              </a:r>
            </a:p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 PROTOCOLO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6" name="144 Grupo"/>
            <p:cNvGrpSpPr/>
            <p:nvPr/>
          </p:nvGrpSpPr>
          <p:grpSpPr>
            <a:xfrm>
              <a:off x="5914758" y="4733934"/>
              <a:ext cx="1128869" cy="271869"/>
              <a:chOff x="5053213" y="4014387"/>
              <a:chExt cx="1128869" cy="271869"/>
            </a:xfrm>
          </p:grpSpPr>
          <p:sp>
            <p:nvSpPr>
              <p:cNvPr id="42" name="41 Rectángulo"/>
              <p:cNvSpPr/>
              <p:nvPr/>
            </p:nvSpPr>
            <p:spPr>
              <a:xfrm>
                <a:off x="5072066" y="4024943"/>
                <a:ext cx="1049842" cy="23203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800"/>
                  </a:lnSpc>
                </a:pPr>
                <a:endParaRPr lang="es-VE"/>
              </a:p>
            </p:txBody>
          </p:sp>
          <p:sp>
            <p:nvSpPr>
              <p:cNvPr id="43" name="42 CuadroTexto"/>
              <p:cNvSpPr txBox="1"/>
              <p:nvPr/>
            </p:nvSpPr>
            <p:spPr>
              <a:xfrm>
                <a:off x="5053213" y="4014387"/>
                <a:ext cx="1128869" cy="2718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700"/>
                  </a:lnSpc>
                </a:pPr>
                <a:r>
                  <a:rPr lang="es-VE" sz="700" b="1" dirty="0" smtClean="0">
                    <a:latin typeface="Arial" pitchFamily="34" charset="0"/>
                    <a:cs typeface="Arial" pitchFamily="34" charset="0"/>
                  </a:rPr>
                  <a:t>ASISTENTE DE PROTOCOLO III (2)</a:t>
                </a:r>
                <a:endParaRPr lang="es-VE" sz="7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7" name="147 Grupo"/>
            <p:cNvGrpSpPr/>
            <p:nvPr/>
          </p:nvGrpSpPr>
          <p:grpSpPr>
            <a:xfrm>
              <a:off x="5912496" y="5033569"/>
              <a:ext cx="1128869" cy="271869"/>
              <a:chOff x="5053213" y="4014387"/>
              <a:chExt cx="1128869" cy="271869"/>
            </a:xfrm>
          </p:grpSpPr>
          <p:sp>
            <p:nvSpPr>
              <p:cNvPr id="40" name="39 Rectángulo"/>
              <p:cNvSpPr/>
              <p:nvPr/>
            </p:nvSpPr>
            <p:spPr>
              <a:xfrm>
                <a:off x="5072066" y="4024943"/>
                <a:ext cx="1049842" cy="23203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ts val="800"/>
                  </a:lnSpc>
                </a:pPr>
                <a:endParaRPr lang="es-VE"/>
              </a:p>
            </p:txBody>
          </p:sp>
          <p:sp>
            <p:nvSpPr>
              <p:cNvPr id="41" name="40 CuadroTexto"/>
              <p:cNvSpPr txBox="1"/>
              <p:nvPr/>
            </p:nvSpPr>
            <p:spPr>
              <a:xfrm>
                <a:off x="5053213" y="4014387"/>
                <a:ext cx="1128869" cy="2718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700"/>
                  </a:lnSpc>
                </a:pPr>
                <a:r>
                  <a:rPr lang="es-VE" sz="700" b="1" dirty="0" smtClean="0">
                    <a:latin typeface="Arial" pitchFamily="34" charset="0"/>
                    <a:cs typeface="Arial" pitchFamily="34" charset="0"/>
                  </a:rPr>
                  <a:t>ATENCION AL PUBLICO III (2)</a:t>
                </a:r>
                <a:endParaRPr lang="es-VE" sz="7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8" name="17 Conector recto"/>
            <p:cNvCxnSpPr/>
            <p:nvPr/>
          </p:nvCxnSpPr>
          <p:spPr>
            <a:xfrm>
              <a:off x="3048691" y="4724413"/>
              <a:ext cx="164123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18 Conector recto"/>
            <p:cNvCxnSpPr/>
            <p:nvPr/>
          </p:nvCxnSpPr>
          <p:spPr>
            <a:xfrm>
              <a:off x="4330891" y="3471190"/>
              <a:ext cx="164123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19 Conector recto"/>
            <p:cNvCxnSpPr/>
            <p:nvPr/>
          </p:nvCxnSpPr>
          <p:spPr>
            <a:xfrm flipV="1">
              <a:off x="3224125" y="4000898"/>
              <a:ext cx="2588400" cy="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20 Conector recto"/>
            <p:cNvCxnSpPr>
              <a:endCxn id="15" idx="0"/>
            </p:cNvCxnSpPr>
            <p:nvPr/>
          </p:nvCxnSpPr>
          <p:spPr>
            <a:xfrm rot="5400000">
              <a:off x="5674171" y="4141695"/>
              <a:ext cx="28975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21 Conector recto"/>
            <p:cNvCxnSpPr/>
            <p:nvPr/>
          </p:nvCxnSpPr>
          <p:spPr>
            <a:xfrm rot="16200000" flipH="1">
              <a:off x="5569807" y="4899608"/>
              <a:ext cx="514217" cy="423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22 Conector recto"/>
            <p:cNvCxnSpPr/>
            <p:nvPr/>
          </p:nvCxnSpPr>
          <p:spPr>
            <a:xfrm flipV="1">
              <a:off x="5825579" y="4849501"/>
              <a:ext cx="108829" cy="77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23 Conector recto"/>
            <p:cNvCxnSpPr/>
            <p:nvPr/>
          </p:nvCxnSpPr>
          <p:spPr>
            <a:xfrm flipV="1">
              <a:off x="5823307" y="5159163"/>
              <a:ext cx="108829" cy="77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89 Grupo"/>
            <p:cNvGrpSpPr/>
            <p:nvPr/>
          </p:nvGrpSpPr>
          <p:grpSpPr>
            <a:xfrm>
              <a:off x="3682844" y="1142984"/>
              <a:ext cx="1603536" cy="1286783"/>
              <a:chOff x="3828865" y="1145410"/>
              <a:chExt cx="1603536" cy="1286783"/>
            </a:xfrm>
          </p:grpSpPr>
          <p:grpSp>
            <p:nvGrpSpPr>
              <p:cNvPr id="34" name="44 Grupo"/>
              <p:cNvGrpSpPr/>
              <p:nvPr/>
            </p:nvGrpSpPr>
            <p:grpSpPr>
              <a:xfrm>
                <a:off x="3832190" y="1932127"/>
                <a:ext cx="1600211" cy="500066"/>
                <a:chOff x="3816054" y="1857364"/>
                <a:chExt cx="1600211" cy="500066"/>
              </a:xfrm>
            </p:grpSpPr>
            <p:sp>
              <p:nvSpPr>
                <p:cNvPr id="38" name="37 Rectángulo"/>
                <p:cNvSpPr/>
                <p:nvPr/>
              </p:nvSpPr>
              <p:spPr>
                <a:xfrm>
                  <a:off x="3816054" y="1857364"/>
                  <a:ext cx="1571636" cy="500066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VE"/>
                </a:p>
              </p:txBody>
            </p:sp>
            <p:sp>
              <p:nvSpPr>
                <p:cNvPr id="39" name="38 CuadroTexto"/>
                <p:cNvSpPr txBox="1"/>
                <p:nvPr/>
              </p:nvSpPr>
              <p:spPr>
                <a:xfrm>
                  <a:off x="3844629" y="1904595"/>
                  <a:ext cx="1571636" cy="43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900"/>
                    </a:lnSpc>
                  </a:pPr>
                  <a:r>
                    <a:rPr lang="es-VE" sz="900" b="1" dirty="0" smtClean="0">
                      <a:latin typeface="Arial" pitchFamily="34" charset="0"/>
                      <a:cs typeface="Arial" pitchFamily="34" charset="0"/>
                    </a:rPr>
                    <a:t>DIRECTOR DEL DESPACHO DEL ALCALDE</a:t>
                  </a:r>
                  <a:endParaRPr lang="es-VE" sz="9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cxnSp>
            <p:nvCxnSpPr>
              <p:cNvPr id="35" name="6 Conector recto"/>
              <p:cNvCxnSpPr/>
              <p:nvPr/>
            </p:nvCxnSpPr>
            <p:spPr>
              <a:xfrm rot="16200000" flipH="1">
                <a:off x="4466617" y="1755906"/>
                <a:ext cx="328214" cy="2431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35 Rectángulo"/>
              <p:cNvSpPr/>
              <p:nvPr/>
            </p:nvSpPr>
            <p:spPr>
              <a:xfrm>
                <a:off x="3828865" y="1145410"/>
                <a:ext cx="1571636" cy="434217"/>
              </a:xfrm>
              <a:prstGeom prst="rect">
                <a:avLst/>
              </a:prstGeom>
              <a:noFill/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VE"/>
              </a:p>
            </p:txBody>
          </p:sp>
          <p:sp>
            <p:nvSpPr>
              <p:cNvPr id="37" name="36 CuadroTexto"/>
              <p:cNvSpPr txBox="1"/>
              <p:nvPr/>
            </p:nvSpPr>
            <p:spPr>
              <a:xfrm>
                <a:off x="4000316" y="1179974"/>
                <a:ext cx="1243381" cy="3654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100"/>
                  </a:lnSpc>
                </a:pPr>
                <a:r>
                  <a:rPr lang="es-VE" sz="900" b="1" dirty="0" smtClean="0">
                    <a:latin typeface="Arial" pitchFamily="34" charset="0"/>
                    <a:cs typeface="Arial" pitchFamily="34" charset="0"/>
                  </a:rPr>
                  <a:t>DIRECCIÓN SUPERIOR</a:t>
                </a:r>
                <a:endParaRPr lang="es-VE" sz="9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6" name="25 CuadroTexto"/>
            <p:cNvSpPr txBox="1"/>
            <p:nvPr/>
          </p:nvSpPr>
          <p:spPr>
            <a:xfrm>
              <a:off x="2690804" y="4112986"/>
              <a:ext cx="1071569" cy="36163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SECRETARIA EJECUTIVA DEL ALCALDE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7" name="26 Conector recto"/>
            <p:cNvCxnSpPr/>
            <p:nvPr/>
          </p:nvCxnSpPr>
          <p:spPr>
            <a:xfrm rot="16200000" flipH="1">
              <a:off x="3159997" y="4052379"/>
              <a:ext cx="116078" cy="280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27 Conector recto"/>
            <p:cNvCxnSpPr/>
            <p:nvPr/>
          </p:nvCxnSpPr>
          <p:spPr>
            <a:xfrm rot="16200000" flipH="1">
              <a:off x="3714768" y="3214709"/>
              <a:ext cx="1558889" cy="1269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28 Conector recto"/>
            <p:cNvCxnSpPr/>
            <p:nvPr/>
          </p:nvCxnSpPr>
          <p:spPr>
            <a:xfrm>
              <a:off x="4500562" y="2786057"/>
              <a:ext cx="164123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29 Conector recto"/>
            <p:cNvCxnSpPr/>
            <p:nvPr/>
          </p:nvCxnSpPr>
          <p:spPr>
            <a:xfrm>
              <a:off x="4189410" y="2743195"/>
              <a:ext cx="292102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30 Conector recto"/>
            <p:cNvCxnSpPr/>
            <p:nvPr/>
          </p:nvCxnSpPr>
          <p:spPr>
            <a:xfrm flipH="1">
              <a:off x="4663922" y="2643182"/>
              <a:ext cx="70005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31 Conector recto"/>
            <p:cNvCxnSpPr/>
            <p:nvPr/>
          </p:nvCxnSpPr>
          <p:spPr>
            <a:xfrm flipH="1">
              <a:off x="4663922" y="2997196"/>
              <a:ext cx="70005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32 Conector recto"/>
            <p:cNvCxnSpPr/>
            <p:nvPr/>
          </p:nvCxnSpPr>
          <p:spPr>
            <a:xfrm rot="5220000">
              <a:off x="4485591" y="2809800"/>
              <a:ext cx="360000" cy="1905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2844" y="142852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ALCALDIA DE SAN DIEGO</a:t>
            </a:r>
          </a:p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ESTRUCTURAL ORGANIZACIONAL 2023</a:t>
            </a:r>
            <a:endParaRPr lang="es-VE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7286644" y="214290"/>
            <a:ext cx="16430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VE" sz="1000" b="1" dirty="0" smtClean="0">
                <a:latin typeface="Arial" pitchFamily="34" charset="0"/>
                <a:cs typeface="Arial" pitchFamily="34" charset="0"/>
              </a:rPr>
              <a:t>DIRECCIÓN GENERAL DE OPERACIONES</a:t>
            </a:r>
            <a:endParaRPr lang="es-VE" sz="1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1" name="50 Grupo"/>
          <p:cNvGrpSpPr/>
          <p:nvPr/>
        </p:nvGrpSpPr>
        <p:grpSpPr>
          <a:xfrm>
            <a:off x="1719244" y="1357298"/>
            <a:ext cx="6638970" cy="3800502"/>
            <a:chOff x="1719244" y="1357298"/>
            <a:chExt cx="6638970" cy="3800502"/>
          </a:xfrm>
        </p:grpSpPr>
        <p:sp>
          <p:nvSpPr>
            <p:cNvPr id="5" name="4 Rectángulo"/>
            <p:cNvSpPr/>
            <p:nvPr/>
          </p:nvSpPr>
          <p:spPr>
            <a:xfrm>
              <a:off x="3422164" y="1357298"/>
              <a:ext cx="1571636" cy="571504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6" name="5 CuadroTexto"/>
            <p:cNvSpPr txBox="1"/>
            <p:nvPr/>
          </p:nvSpPr>
          <p:spPr>
            <a:xfrm>
              <a:off x="3438324" y="1478164"/>
              <a:ext cx="1571636" cy="374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100"/>
                </a:lnSpc>
              </a:pPr>
              <a:r>
                <a:rPr lang="es-VE" sz="900" b="1" dirty="0" smtClean="0">
                  <a:latin typeface="Arial" pitchFamily="34" charset="0"/>
                  <a:cs typeface="Arial" pitchFamily="34" charset="0"/>
                </a:rPr>
                <a:t>DIRECTOR GENERAL DE OPERACIONES</a:t>
              </a:r>
              <a:endParaRPr lang="es-VE" sz="9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" name="6 Conector recto"/>
            <p:cNvCxnSpPr>
              <a:endCxn id="20" idx="0"/>
            </p:cNvCxnSpPr>
            <p:nvPr/>
          </p:nvCxnSpPr>
          <p:spPr>
            <a:xfrm rot="16200000" flipH="1">
              <a:off x="3819556" y="2355084"/>
              <a:ext cx="846075" cy="158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7 CuadroTexto"/>
            <p:cNvSpPr txBox="1"/>
            <p:nvPr/>
          </p:nvSpPr>
          <p:spPr>
            <a:xfrm>
              <a:off x="4440613" y="2118569"/>
              <a:ext cx="1071569" cy="36163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ASISTENTE ADMINISTRATIVO III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9" name="8 Conector recto"/>
            <p:cNvCxnSpPr/>
            <p:nvPr/>
          </p:nvCxnSpPr>
          <p:spPr>
            <a:xfrm flipV="1">
              <a:off x="4245346" y="2250387"/>
              <a:ext cx="196477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9 CuadroTexto"/>
            <p:cNvSpPr txBox="1"/>
            <p:nvPr/>
          </p:nvSpPr>
          <p:spPr>
            <a:xfrm>
              <a:off x="5585580" y="3791268"/>
              <a:ext cx="1071569" cy="36163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JEFE DE CONTRATACIONES PUBLICAS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10 CuadroTexto"/>
            <p:cNvSpPr txBox="1"/>
            <p:nvPr/>
          </p:nvSpPr>
          <p:spPr>
            <a:xfrm>
              <a:off x="1741376" y="3791268"/>
              <a:ext cx="1071569" cy="27186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JEFE DE TAQUILLA UNICA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11 CuadroTexto"/>
            <p:cNvSpPr txBox="1"/>
            <p:nvPr/>
          </p:nvSpPr>
          <p:spPr>
            <a:xfrm>
              <a:off x="4286248" y="4404788"/>
              <a:ext cx="1071569" cy="27186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COORDINADOR AREA LEGAL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5429257" y="4404788"/>
              <a:ext cx="1071569" cy="32438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COORDINADOR AREA ECONOMICA FINANCIERA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13 CuadroTexto"/>
            <p:cNvSpPr txBox="1"/>
            <p:nvPr/>
          </p:nvSpPr>
          <p:spPr>
            <a:xfrm>
              <a:off x="6562217" y="4404788"/>
              <a:ext cx="1071569" cy="271869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COORDINADOR AREA TECNICA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14 CuadroTexto"/>
            <p:cNvSpPr txBox="1"/>
            <p:nvPr/>
          </p:nvSpPr>
          <p:spPr>
            <a:xfrm>
              <a:off x="7286645" y="4833416"/>
              <a:ext cx="1071569" cy="32438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ANALISTA DE CONTRATACIONES PUBLICAS II (1)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15 CuadroTexto"/>
            <p:cNvSpPr txBox="1"/>
            <p:nvPr/>
          </p:nvSpPr>
          <p:spPr>
            <a:xfrm>
              <a:off x="1719244" y="4577086"/>
              <a:ext cx="1143007" cy="297517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8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ATENCION TAQUILLA UNICA II (4)</a:t>
              </a:r>
              <a:endParaRPr lang="es-VE" sz="7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7" name="16 Conector recto"/>
            <p:cNvCxnSpPr/>
            <p:nvPr/>
          </p:nvCxnSpPr>
          <p:spPr>
            <a:xfrm flipV="1">
              <a:off x="2277871" y="3569017"/>
              <a:ext cx="3855118" cy="178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17 Conector recto"/>
            <p:cNvCxnSpPr/>
            <p:nvPr/>
          </p:nvCxnSpPr>
          <p:spPr>
            <a:xfrm>
              <a:off x="2757475" y="2562219"/>
              <a:ext cx="3005417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18 CuadroTexto"/>
            <p:cNvSpPr txBox="1"/>
            <p:nvPr/>
          </p:nvSpPr>
          <p:spPr>
            <a:xfrm>
              <a:off x="2214546" y="2786493"/>
              <a:ext cx="1071569" cy="40011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COORDINADOR GESTIÓN SOCIAL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19 CuadroTexto"/>
            <p:cNvSpPr txBox="1"/>
            <p:nvPr/>
          </p:nvSpPr>
          <p:spPr>
            <a:xfrm>
              <a:off x="3714744" y="2786058"/>
              <a:ext cx="1071569" cy="45140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COORDINADOR GESTIÓN INTERNA Y ADMINISTRACIÓN TRIBUTARIA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20 CuadroTexto"/>
            <p:cNvSpPr txBox="1"/>
            <p:nvPr/>
          </p:nvSpPr>
          <p:spPr>
            <a:xfrm>
              <a:off x="5214942" y="2786058"/>
              <a:ext cx="1071569" cy="45140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700" b="1" dirty="0" smtClean="0">
                  <a:latin typeface="Arial" pitchFamily="34" charset="0"/>
                  <a:cs typeface="Arial" pitchFamily="34" charset="0"/>
                </a:rPr>
                <a:t>COORDINADOR GESTION URBANA Y SERVICIOS PÚBLICOS</a:t>
              </a:r>
              <a:endParaRPr lang="es-VE" sz="7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2" name="21 Conector recto"/>
            <p:cNvCxnSpPr/>
            <p:nvPr/>
          </p:nvCxnSpPr>
          <p:spPr>
            <a:xfrm rot="16200000" flipH="1">
              <a:off x="2172524" y="3676966"/>
              <a:ext cx="205078" cy="5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22 Conector recto"/>
            <p:cNvCxnSpPr/>
            <p:nvPr/>
          </p:nvCxnSpPr>
          <p:spPr>
            <a:xfrm rot="16200000" flipH="1">
              <a:off x="6030176" y="3676080"/>
              <a:ext cx="205078" cy="5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23 Conector recto"/>
            <p:cNvCxnSpPr/>
            <p:nvPr/>
          </p:nvCxnSpPr>
          <p:spPr>
            <a:xfrm rot="16200000" flipH="1">
              <a:off x="2029551" y="4312413"/>
              <a:ext cx="512129" cy="853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24 Conector recto"/>
            <p:cNvCxnSpPr/>
            <p:nvPr/>
          </p:nvCxnSpPr>
          <p:spPr>
            <a:xfrm rot="16200000" flipH="1">
              <a:off x="6069651" y="4223145"/>
              <a:ext cx="141570" cy="3329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25 Conector recto"/>
            <p:cNvCxnSpPr/>
            <p:nvPr/>
          </p:nvCxnSpPr>
          <p:spPr>
            <a:xfrm>
              <a:off x="4835738" y="4294032"/>
              <a:ext cx="2973342" cy="116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26 Conector recto"/>
            <p:cNvCxnSpPr/>
            <p:nvPr/>
          </p:nvCxnSpPr>
          <p:spPr>
            <a:xfrm rot="16200000" flipH="1">
              <a:off x="4785801" y="4349342"/>
              <a:ext cx="111465" cy="385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27 Conector recto"/>
            <p:cNvCxnSpPr/>
            <p:nvPr/>
          </p:nvCxnSpPr>
          <p:spPr>
            <a:xfrm rot="16200000" flipH="1">
              <a:off x="5900920" y="4345140"/>
              <a:ext cx="111465" cy="385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28 Conector recto"/>
            <p:cNvCxnSpPr/>
            <p:nvPr/>
          </p:nvCxnSpPr>
          <p:spPr>
            <a:xfrm rot="16200000" flipH="1">
              <a:off x="7033041" y="4345140"/>
              <a:ext cx="111465" cy="385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29 Conector recto"/>
            <p:cNvCxnSpPr/>
            <p:nvPr/>
          </p:nvCxnSpPr>
          <p:spPr>
            <a:xfrm rot="16200000" flipH="1">
              <a:off x="7542043" y="4558326"/>
              <a:ext cx="549117" cy="1182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30 Conector recto"/>
            <p:cNvCxnSpPr/>
            <p:nvPr/>
          </p:nvCxnSpPr>
          <p:spPr>
            <a:xfrm rot="5400000">
              <a:off x="2642372" y="2674258"/>
              <a:ext cx="225161" cy="74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32 Conector recto"/>
            <p:cNvCxnSpPr/>
            <p:nvPr/>
          </p:nvCxnSpPr>
          <p:spPr>
            <a:xfrm rot="5400000">
              <a:off x="5647661" y="2670503"/>
              <a:ext cx="225161" cy="74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48 Conector recto"/>
            <p:cNvCxnSpPr/>
            <p:nvPr/>
          </p:nvCxnSpPr>
          <p:spPr>
            <a:xfrm rot="5400000">
              <a:off x="3071802" y="3071810"/>
              <a:ext cx="1000132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2844" y="142852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ALCALDIA DE SAN DIEGO</a:t>
            </a:r>
          </a:p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ESTRUCTURAL ORGANIZACIONAL 2023</a:t>
            </a:r>
            <a:endParaRPr lang="es-VE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715140" y="214290"/>
            <a:ext cx="24288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VE" sz="1000" b="1" dirty="0" smtClean="0">
                <a:latin typeface="Arial" pitchFamily="34" charset="0"/>
                <a:cs typeface="Arial" pitchFamily="34" charset="0"/>
              </a:rPr>
              <a:t>DIRECCION GENERAL DE OPERACIONES</a:t>
            </a:r>
            <a:endParaRPr lang="es-VE" sz="1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3" name="72 Grupo"/>
          <p:cNvGrpSpPr/>
          <p:nvPr/>
        </p:nvGrpSpPr>
        <p:grpSpPr>
          <a:xfrm>
            <a:off x="2851138" y="785794"/>
            <a:ext cx="3078186" cy="3571900"/>
            <a:chOff x="2851138" y="785794"/>
            <a:chExt cx="3078186" cy="3571900"/>
          </a:xfrm>
        </p:grpSpPr>
        <p:grpSp>
          <p:nvGrpSpPr>
            <p:cNvPr id="18" name="17 Grupo"/>
            <p:cNvGrpSpPr/>
            <p:nvPr/>
          </p:nvGrpSpPr>
          <p:grpSpPr>
            <a:xfrm>
              <a:off x="2851138" y="1571612"/>
              <a:ext cx="3078186" cy="2786082"/>
              <a:chOff x="2851138" y="1571612"/>
              <a:chExt cx="3078186" cy="2786082"/>
            </a:xfrm>
          </p:grpSpPr>
          <p:cxnSp>
            <p:nvCxnSpPr>
              <p:cNvPr id="19" name="6 Conector recto"/>
              <p:cNvCxnSpPr/>
              <p:nvPr/>
            </p:nvCxnSpPr>
            <p:spPr>
              <a:xfrm rot="5400000">
                <a:off x="4250529" y="2250273"/>
                <a:ext cx="214314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" name="54 Grupo"/>
              <p:cNvGrpSpPr/>
              <p:nvPr/>
            </p:nvGrpSpPr>
            <p:grpSpPr>
              <a:xfrm>
                <a:off x="3514866" y="1571612"/>
                <a:ext cx="1643074" cy="586356"/>
                <a:chOff x="4029071" y="1214422"/>
                <a:chExt cx="1643074" cy="586356"/>
              </a:xfrm>
            </p:grpSpPr>
            <p:sp>
              <p:nvSpPr>
                <p:cNvPr id="67" name="66 Rectángulo"/>
                <p:cNvSpPr/>
                <p:nvPr/>
              </p:nvSpPr>
              <p:spPr>
                <a:xfrm>
                  <a:off x="4067460" y="1214422"/>
                  <a:ext cx="1571636" cy="571504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VE"/>
                </a:p>
              </p:txBody>
            </p:sp>
            <p:sp>
              <p:nvSpPr>
                <p:cNvPr id="68" name="11 CuadroTexto"/>
                <p:cNvSpPr txBox="1"/>
                <p:nvPr/>
              </p:nvSpPr>
              <p:spPr>
                <a:xfrm>
                  <a:off x="4029071" y="1246780"/>
                  <a:ext cx="1643074" cy="5539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900"/>
                    </a:lnSpc>
                  </a:pPr>
                  <a:r>
                    <a:rPr lang="es-VE" sz="900" b="1" dirty="0" smtClean="0">
                      <a:latin typeface="Arial" pitchFamily="34" charset="0"/>
                      <a:cs typeface="Arial" pitchFamily="34" charset="0"/>
                    </a:rPr>
                    <a:t>COORDINACION DE GESTION INTERNA Y ADMINISTRACION TRIBUTARIA</a:t>
                  </a:r>
                  <a:endParaRPr lang="es-VE" sz="9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21" name="139 Grupo"/>
              <p:cNvGrpSpPr/>
              <p:nvPr/>
            </p:nvGrpSpPr>
            <p:grpSpPr>
              <a:xfrm>
                <a:off x="3071802" y="3828838"/>
                <a:ext cx="1143008" cy="528856"/>
                <a:chOff x="1326070" y="2000240"/>
                <a:chExt cx="1143008" cy="528856"/>
              </a:xfrm>
            </p:grpSpPr>
            <p:sp>
              <p:nvSpPr>
                <p:cNvPr id="62" name="11 CuadroTexto"/>
                <p:cNvSpPr txBox="1"/>
                <p:nvPr/>
              </p:nvSpPr>
              <p:spPr>
                <a:xfrm>
                  <a:off x="1326070" y="2025966"/>
                  <a:ext cx="1143008" cy="43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900"/>
                    </a:lnSpc>
                  </a:pPr>
                  <a:r>
                    <a:rPr lang="es-VE" sz="800" b="1" dirty="0" smtClean="0">
                      <a:latin typeface="Arial" pitchFamily="34" charset="0"/>
                      <a:cs typeface="Arial" pitchFamily="34" charset="0"/>
                    </a:rPr>
                    <a:t>DIRECCION DE ADMINISTRACION TRIBUTARIA</a:t>
                  </a:r>
                  <a:endParaRPr lang="es-VE" sz="8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63" name="131 Grupo"/>
                <p:cNvGrpSpPr/>
                <p:nvPr/>
              </p:nvGrpSpPr>
              <p:grpSpPr>
                <a:xfrm>
                  <a:off x="1357290" y="2000240"/>
                  <a:ext cx="1093870" cy="528856"/>
                  <a:chOff x="1357290" y="2000240"/>
                  <a:chExt cx="1093870" cy="528856"/>
                </a:xfrm>
              </p:grpSpPr>
              <p:sp>
                <p:nvSpPr>
                  <p:cNvPr id="64" name="63 Rectángulo"/>
                  <p:cNvSpPr/>
                  <p:nvPr/>
                </p:nvSpPr>
                <p:spPr>
                  <a:xfrm>
                    <a:off x="1357290" y="2000240"/>
                    <a:ext cx="1062893" cy="500066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VE"/>
                  </a:p>
                </p:txBody>
              </p:sp>
              <p:cxnSp>
                <p:nvCxnSpPr>
                  <p:cNvPr id="65" name="64 Conector recto"/>
                  <p:cNvCxnSpPr/>
                  <p:nvPr/>
                </p:nvCxnSpPr>
                <p:spPr>
                  <a:xfrm flipV="1">
                    <a:off x="1480880" y="2515274"/>
                    <a:ext cx="970280" cy="441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65 Conector recto"/>
                  <p:cNvCxnSpPr/>
                  <p:nvPr/>
                </p:nvCxnSpPr>
                <p:spPr>
                  <a:xfrm rot="16200000" flipH="1">
                    <a:off x="2244407" y="2338077"/>
                    <a:ext cx="381520" cy="518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2" name="145 Grupo"/>
              <p:cNvGrpSpPr/>
              <p:nvPr/>
            </p:nvGrpSpPr>
            <p:grpSpPr>
              <a:xfrm>
                <a:off x="3071802" y="2571744"/>
                <a:ext cx="1143008" cy="528856"/>
                <a:chOff x="1326070" y="2000240"/>
                <a:chExt cx="1143008" cy="528856"/>
              </a:xfrm>
            </p:grpSpPr>
            <p:sp>
              <p:nvSpPr>
                <p:cNvPr id="57" name="11 CuadroTexto"/>
                <p:cNvSpPr txBox="1"/>
                <p:nvPr/>
              </p:nvSpPr>
              <p:spPr>
                <a:xfrm>
                  <a:off x="1326070" y="2025966"/>
                  <a:ext cx="1143008" cy="43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900"/>
                    </a:lnSpc>
                  </a:pPr>
                  <a:r>
                    <a:rPr lang="es-VE" sz="800" b="1" dirty="0" smtClean="0">
                      <a:latin typeface="Arial" pitchFamily="34" charset="0"/>
                      <a:cs typeface="Arial" pitchFamily="34" charset="0"/>
                    </a:rPr>
                    <a:t>DIRECCION DE CONSULTORIA JURIDICA</a:t>
                  </a:r>
                  <a:endParaRPr lang="es-VE" sz="8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58" name="131 Grupo"/>
                <p:cNvGrpSpPr/>
                <p:nvPr/>
              </p:nvGrpSpPr>
              <p:grpSpPr>
                <a:xfrm>
                  <a:off x="1357290" y="2000240"/>
                  <a:ext cx="1093870" cy="528856"/>
                  <a:chOff x="1357290" y="2000240"/>
                  <a:chExt cx="1093870" cy="528856"/>
                </a:xfrm>
              </p:grpSpPr>
              <p:sp>
                <p:nvSpPr>
                  <p:cNvPr id="59" name="58 Rectángulo"/>
                  <p:cNvSpPr/>
                  <p:nvPr/>
                </p:nvSpPr>
                <p:spPr>
                  <a:xfrm>
                    <a:off x="1357290" y="2000240"/>
                    <a:ext cx="1062893" cy="500066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VE"/>
                  </a:p>
                </p:txBody>
              </p:sp>
              <p:cxnSp>
                <p:nvCxnSpPr>
                  <p:cNvPr id="60" name="59 Conector recto"/>
                  <p:cNvCxnSpPr/>
                  <p:nvPr/>
                </p:nvCxnSpPr>
                <p:spPr>
                  <a:xfrm flipV="1">
                    <a:off x="1480880" y="2515274"/>
                    <a:ext cx="970280" cy="441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" name="60 Conector recto"/>
                  <p:cNvCxnSpPr/>
                  <p:nvPr/>
                </p:nvCxnSpPr>
                <p:spPr>
                  <a:xfrm rot="16200000" flipH="1">
                    <a:off x="2244407" y="2338077"/>
                    <a:ext cx="381520" cy="518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3" name="151 Grupo"/>
              <p:cNvGrpSpPr/>
              <p:nvPr/>
            </p:nvGrpSpPr>
            <p:grpSpPr>
              <a:xfrm>
                <a:off x="3071802" y="3199276"/>
                <a:ext cx="1143008" cy="528856"/>
                <a:chOff x="1326070" y="2000240"/>
                <a:chExt cx="1143008" cy="528856"/>
              </a:xfrm>
            </p:grpSpPr>
            <p:sp>
              <p:nvSpPr>
                <p:cNvPr id="52" name="11 CuadroTexto"/>
                <p:cNvSpPr txBox="1"/>
                <p:nvPr/>
              </p:nvSpPr>
              <p:spPr>
                <a:xfrm>
                  <a:off x="1326070" y="2070566"/>
                  <a:ext cx="1143008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900"/>
                    </a:lnSpc>
                  </a:pPr>
                  <a:r>
                    <a:rPr lang="es-VE" sz="800" b="1" dirty="0" smtClean="0">
                      <a:latin typeface="Arial" pitchFamily="34" charset="0"/>
                      <a:cs typeface="Arial" pitchFamily="34" charset="0"/>
                    </a:rPr>
                    <a:t>DIRECCION DE INFORMATICA</a:t>
                  </a:r>
                  <a:endParaRPr lang="es-VE" sz="8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53" name="131 Grupo"/>
                <p:cNvGrpSpPr/>
                <p:nvPr/>
              </p:nvGrpSpPr>
              <p:grpSpPr>
                <a:xfrm>
                  <a:off x="1357290" y="2000240"/>
                  <a:ext cx="1093870" cy="528856"/>
                  <a:chOff x="1357290" y="2000240"/>
                  <a:chExt cx="1093870" cy="528856"/>
                </a:xfrm>
              </p:grpSpPr>
              <p:sp>
                <p:nvSpPr>
                  <p:cNvPr id="54" name="53 Rectángulo"/>
                  <p:cNvSpPr/>
                  <p:nvPr/>
                </p:nvSpPr>
                <p:spPr>
                  <a:xfrm>
                    <a:off x="1357290" y="2000240"/>
                    <a:ext cx="1062893" cy="500066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VE"/>
                  </a:p>
                </p:txBody>
              </p:sp>
              <p:cxnSp>
                <p:nvCxnSpPr>
                  <p:cNvPr id="55" name="54 Conector recto"/>
                  <p:cNvCxnSpPr/>
                  <p:nvPr/>
                </p:nvCxnSpPr>
                <p:spPr>
                  <a:xfrm flipV="1">
                    <a:off x="1480880" y="2515274"/>
                    <a:ext cx="970280" cy="441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55 Conector recto"/>
                  <p:cNvCxnSpPr/>
                  <p:nvPr/>
                </p:nvCxnSpPr>
                <p:spPr>
                  <a:xfrm rot="16200000" flipH="1">
                    <a:off x="2244407" y="2338077"/>
                    <a:ext cx="381520" cy="518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4" name="173 Grupo"/>
              <p:cNvGrpSpPr/>
              <p:nvPr/>
            </p:nvGrpSpPr>
            <p:grpSpPr>
              <a:xfrm>
                <a:off x="4570369" y="2571744"/>
                <a:ext cx="1107250" cy="1785950"/>
                <a:chOff x="4607758" y="1643050"/>
                <a:chExt cx="1107250" cy="1785950"/>
              </a:xfrm>
            </p:grpSpPr>
            <p:grpSp>
              <p:nvGrpSpPr>
                <p:cNvPr id="34" name="132 Grupo"/>
                <p:cNvGrpSpPr/>
                <p:nvPr/>
              </p:nvGrpSpPr>
              <p:grpSpPr>
                <a:xfrm>
                  <a:off x="4621138" y="1643050"/>
                  <a:ext cx="1093870" cy="528856"/>
                  <a:chOff x="1357290" y="2000240"/>
                  <a:chExt cx="1093870" cy="528856"/>
                </a:xfrm>
              </p:grpSpPr>
              <p:sp>
                <p:nvSpPr>
                  <p:cNvPr id="47" name="11 CuadroTexto"/>
                  <p:cNvSpPr txBox="1"/>
                  <p:nvPr/>
                </p:nvSpPr>
                <p:spPr>
                  <a:xfrm>
                    <a:off x="1428728" y="2021506"/>
                    <a:ext cx="928694" cy="43858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>
                      <a:lnSpc>
                        <a:spcPts val="900"/>
                      </a:lnSpc>
                    </a:pPr>
                    <a:r>
                      <a:rPr lang="es-VE" sz="800" b="1" dirty="0" smtClean="0">
                        <a:latin typeface="Arial" pitchFamily="34" charset="0"/>
                        <a:cs typeface="Arial" pitchFamily="34" charset="0"/>
                      </a:rPr>
                      <a:t>DIRECCION DE RECURSOS HUMANOS</a:t>
                    </a:r>
                    <a:endParaRPr lang="es-VE" sz="8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grpSp>
                <p:nvGrpSpPr>
                  <p:cNvPr id="48" name="131 Grupo"/>
                  <p:cNvGrpSpPr/>
                  <p:nvPr/>
                </p:nvGrpSpPr>
                <p:grpSpPr>
                  <a:xfrm>
                    <a:off x="1357290" y="2000240"/>
                    <a:ext cx="1093870" cy="528856"/>
                    <a:chOff x="1357290" y="2000240"/>
                    <a:chExt cx="1093870" cy="528856"/>
                  </a:xfrm>
                </p:grpSpPr>
                <p:sp>
                  <p:nvSpPr>
                    <p:cNvPr id="49" name="48 Rectángulo"/>
                    <p:cNvSpPr/>
                    <p:nvPr/>
                  </p:nvSpPr>
                  <p:spPr>
                    <a:xfrm>
                      <a:off x="1357290" y="2000240"/>
                      <a:ext cx="1062893" cy="500066"/>
                    </a:xfrm>
                    <a:prstGeom prst="rect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s-VE"/>
                    </a:p>
                  </p:txBody>
                </p:sp>
                <p:cxnSp>
                  <p:nvCxnSpPr>
                    <p:cNvPr id="50" name="49 Conector recto"/>
                    <p:cNvCxnSpPr/>
                    <p:nvPr/>
                  </p:nvCxnSpPr>
                  <p:spPr>
                    <a:xfrm flipV="1">
                      <a:off x="1480880" y="2515274"/>
                      <a:ext cx="970280" cy="441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" name="50 Conector recto"/>
                    <p:cNvCxnSpPr/>
                    <p:nvPr/>
                  </p:nvCxnSpPr>
                  <p:spPr>
                    <a:xfrm rot="16200000" flipH="1">
                      <a:off x="2244407" y="2338077"/>
                      <a:ext cx="381520" cy="518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35" name="133 Grupo"/>
                <p:cNvGrpSpPr/>
                <p:nvPr/>
              </p:nvGrpSpPr>
              <p:grpSpPr>
                <a:xfrm>
                  <a:off x="4621138" y="2900144"/>
                  <a:ext cx="1093870" cy="528856"/>
                  <a:chOff x="1357290" y="2000240"/>
                  <a:chExt cx="1093870" cy="528856"/>
                </a:xfrm>
              </p:grpSpPr>
              <p:sp>
                <p:nvSpPr>
                  <p:cNvPr id="42" name="11 CuadroTexto"/>
                  <p:cNvSpPr txBox="1"/>
                  <p:nvPr/>
                </p:nvSpPr>
                <p:spPr>
                  <a:xfrm>
                    <a:off x="1428728" y="2127303"/>
                    <a:ext cx="928694" cy="3231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>
                      <a:lnSpc>
                        <a:spcPts val="900"/>
                      </a:lnSpc>
                    </a:pPr>
                    <a:r>
                      <a:rPr lang="es-VE" sz="800" b="1" dirty="0" smtClean="0">
                        <a:latin typeface="Arial" pitchFamily="34" charset="0"/>
                        <a:cs typeface="Arial" pitchFamily="34" charset="0"/>
                      </a:rPr>
                      <a:t>TESORERÍA MUNICIPAL</a:t>
                    </a:r>
                    <a:endParaRPr lang="es-VE" sz="8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grpSp>
                <p:nvGrpSpPr>
                  <p:cNvPr id="43" name="131 Grupo"/>
                  <p:cNvGrpSpPr/>
                  <p:nvPr/>
                </p:nvGrpSpPr>
                <p:grpSpPr>
                  <a:xfrm>
                    <a:off x="1357290" y="2000240"/>
                    <a:ext cx="1093870" cy="528856"/>
                    <a:chOff x="1357290" y="2000240"/>
                    <a:chExt cx="1093870" cy="528856"/>
                  </a:xfrm>
                </p:grpSpPr>
                <p:sp>
                  <p:nvSpPr>
                    <p:cNvPr id="44" name="43 Rectángulo"/>
                    <p:cNvSpPr/>
                    <p:nvPr/>
                  </p:nvSpPr>
                  <p:spPr>
                    <a:xfrm>
                      <a:off x="1357290" y="2000240"/>
                      <a:ext cx="1062893" cy="500066"/>
                    </a:xfrm>
                    <a:prstGeom prst="rect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s-VE"/>
                    </a:p>
                  </p:txBody>
                </p:sp>
                <p:cxnSp>
                  <p:nvCxnSpPr>
                    <p:cNvPr id="45" name="44 Conector recto"/>
                    <p:cNvCxnSpPr/>
                    <p:nvPr/>
                  </p:nvCxnSpPr>
                  <p:spPr>
                    <a:xfrm flipV="1">
                      <a:off x="1480880" y="2515274"/>
                      <a:ext cx="970280" cy="441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" name="45 Conector recto"/>
                    <p:cNvCxnSpPr/>
                    <p:nvPr/>
                  </p:nvCxnSpPr>
                  <p:spPr>
                    <a:xfrm rot="16200000" flipH="1">
                      <a:off x="2244407" y="2338077"/>
                      <a:ext cx="381520" cy="518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36" name="163 Grupo"/>
                <p:cNvGrpSpPr/>
                <p:nvPr/>
              </p:nvGrpSpPr>
              <p:grpSpPr>
                <a:xfrm>
                  <a:off x="4607758" y="2270582"/>
                  <a:ext cx="1107250" cy="528856"/>
                  <a:chOff x="1343910" y="2000240"/>
                  <a:chExt cx="1107250" cy="528856"/>
                </a:xfrm>
              </p:grpSpPr>
              <p:sp>
                <p:nvSpPr>
                  <p:cNvPr id="37" name="11 CuadroTexto"/>
                  <p:cNvSpPr txBox="1"/>
                  <p:nvPr/>
                </p:nvSpPr>
                <p:spPr>
                  <a:xfrm>
                    <a:off x="1343910" y="2100543"/>
                    <a:ext cx="1093870" cy="32316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>
                      <a:lnSpc>
                        <a:spcPts val="900"/>
                      </a:lnSpc>
                    </a:pPr>
                    <a:r>
                      <a:rPr lang="es-VE" sz="800" b="1" dirty="0" smtClean="0">
                        <a:latin typeface="Arial" pitchFamily="34" charset="0"/>
                        <a:cs typeface="Arial" pitchFamily="34" charset="0"/>
                      </a:rPr>
                      <a:t>DIRECCION DE ADMINISTRACION</a:t>
                    </a:r>
                    <a:endParaRPr lang="es-VE" sz="8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grpSp>
                <p:nvGrpSpPr>
                  <p:cNvPr id="38" name="131 Grupo"/>
                  <p:cNvGrpSpPr/>
                  <p:nvPr/>
                </p:nvGrpSpPr>
                <p:grpSpPr>
                  <a:xfrm>
                    <a:off x="1357290" y="2000240"/>
                    <a:ext cx="1093870" cy="528856"/>
                    <a:chOff x="1357290" y="2000240"/>
                    <a:chExt cx="1093870" cy="528856"/>
                  </a:xfrm>
                </p:grpSpPr>
                <p:sp>
                  <p:nvSpPr>
                    <p:cNvPr id="39" name="38 Rectángulo"/>
                    <p:cNvSpPr/>
                    <p:nvPr/>
                  </p:nvSpPr>
                  <p:spPr>
                    <a:xfrm>
                      <a:off x="1357290" y="2000240"/>
                      <a:ext cx="1062893" cy="500066"/>
                    </a:xfrm>
                    <a:prstGeom prst="rect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s-VE"/>
                    </a:p>
                  </p:txBody>
                </p:sp>
                <p:cxnSp>
                  <p:nvCxnSpPr>
                    <p:cNvPr id="40" name="39 Conector recto"/>
                    <p:cNvCxnSpPr/>
                    <p:nvPr/>
                  </p:nvCxnSpPr>
                  <p:spPr>
                    <a:xfrm flipV="1">
                      <a:off x="1480880" y="2515274"/>
                      <a:ext cx="970280" cy="441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" name="40 Conector recto"/>
                    <p:cNvCxnSpPr/>
                    <p:nvPr/>
                  </p:nvCxnSpPr>
                  <p:spPr>
                    <a:xfrm rot="16200000" flipH="1">
                      <a:off x="2244407" y="2338077"/>
                      <a:ext cx="381520" cy="518"/>
                    </a:xfrm>
                    <a:prstGeom prst="line">
                      <a:avLst/>
                    </a:prstGeom>
                    <a:ln w="381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cxnSp>
            <p:nvCxnSpPr>
              <p:cNvPr id="25" name="24 Conector recto"/>
              <p:cNvCxnSpPr/>
              <p:nvPr/>
            </p:nvCxnSpPr>
            <p:spPr>
              <a:xfrm>
                <a:off x="2857488" y="2357430"/>
                <a:ext cx="3071834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25 Conector recto"/>
              <p:cNvCxnSpPr>
                <a:endCxn id="59" idx="1"/>
              </p:cNvCxnSpPr>
              <p:nvPr/>
            </p:nvCxnSpPr>
            <p:spPr>
              <a:xfrm>
                <a:off x="2857488" y="2786058"/>
                <a:ext cx="24553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26 Conector recto"/>
              <p:cNvCxnSpPr/>
              <p:nvPr/>
            </p:nvCxnSpPr>
            <p:spPr>
              <a:xfrm rot="5400000">
                <a:off x="1998644" y="3214686"/>
                <a:ext cx="1714512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27 Conector recto"/>
              <p:cNvCxnSpPr/>
              <p:nvPr/>
            </p:nvCxnSpPr>
            <p:spPr>
              <a:xfrm>
                <a:off x="2851138" y="3429000"/>
                <a:ext cx="24553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28 Conector recto"/>
              <p:cNvCxnSpPr/>
              <p:nvPr/>
            </p:nvCxnSpPr>
            <p:spPr>
              <a:xfrm>
                <a:off x="2857488" y="4071942"/>
                <a:ext cx="24553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29 Conector recto"/>
              <p:cNvCxnSpPr/>
              <p:nvPr/>
            </p:nvCxnSpPr>
            <p:spPr>
              <a:xfrm rot="5400000">
                <a:off x="5071274" y="3217068"/>
                <a:ext cx="1714512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30 Conector recto"/>
              <p:cNvCxnSpPr/>
              <p:nvPr/>
            </p:nvCxnSpPr>
            <p:spPr>
              <a:xfrm>
                <a:off x="5681670" y="2786058"/>
                <a:ext cx="24553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31 Conector recto"/>
              <p:cNvCxnSpPr/>
              <p:nvPr/>
            </p:nvCxnSpPr>
            <p:spPr>
              <a:xfrm>
                <a:off x="5675320" y="3429000"/>
                <a:ext cx="24553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32 Conector recto"/>
              <p:cNvCxnSpPr/>
              <p:nvPr/>
            </p:nvCxnSpPr>
            <p:spPr>
              <a:xfrm>
                <a:off x="5683788" y="4071942"/>
                <a:ext cx="24553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0" name="69 Rectángulo"/>
            <p:cNvSpPr/>
            <p:nvPr/>
          </p:nvSpPr>
          <p:spPr>
            <a:xfrm>
              <a:off x="3535293" y="785794"/>
              <a:ext cx="1571636" cy="571504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71" name="70 CuadroTexto"/>
            <p:cNvSpPr txBox="1"/>
            <p:nvPr/>
          </p:nvSpPr>
          <p:spPr>
            <a:xfrm>
              <a:off x="3551453" y="906660"/>
              <a:ext cx="1571636" cy="374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100"/>
                </a:lnSpc>
              </a:pPr>
              <a:r>
                <a:rPr lang="es-VE" sz="900" b="1" dirty="0" smtClean="0">
                  <a:latin typeface="Arial" pitchFamily="34" charset="0"/>
                  <a:cs typeface="Arial" pitchFamily="34" charset="0"/>
                </a:rPr>
                <a:t>DIRECTOR GENERAL DE OPERACIONES</a:t>
              </a:r>
              <a:endParaRPr lang="es-VE" sz="9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2" name="6 Conector recto"/>
            <p:cNvCxnSpPr/>
            <p:nvPr/>
          </p:nvCxnSpPr>
          <p:spPr>
            <a:xfrm rot="5400000">
              <a:off x="4244008" y="1463661"/>
              <a:ext cx="214314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2844" y="142852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ALCALDIA DE SAN DIEGO</a:t>
            </a:r>
          </a:p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ESTRUCTURAL ORGANIZACIONAL 2023</a:t>
            </a:r>
            <a:endParaRPr lang="es-VE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715140" y="214290"/>
            <a:ext cx="24288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VE" sz="1000" b="1" dirty="0" smtClean="0">
                <a:latin typeface="Arial" pitchFamily="34" charset="0"/>
                <a:cs typeface="Arial" pitchFamily="34" charset="0"/>
              </a:rPr>
              <a:t>DIRECCION GENERAL DE OPERACIONES</a:t>
            </a:r>
            <a:endParaRPr lang="es-VE" sz="1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7" name="76 Grupo"/>
          <p:cNvGrpSpPr/>
          <p:nvPr/>
        </p:nvGrpSpPr>
        <p:grpSpPr>
          <a:xfrm>
            <a:off x="2779700" y="829684"/>
            <a:ext cx="3221854" cy="4342618"/>
            <a:chOff x="2779700" y="829684"/>
            <a:chExt cx="3221854" cy="4342618"/>
          </a:xfrm>
        </p:grpSpPr>
        <p:grpSp>
          <p:nvGrpSpPr>
            <p:cNvPr id="18" name="17 Grupo"/>
            <p:cNvGrpSpPr/>
            <p:nvPr/>
          </p:nvGrpSpPr>
          <p:grpSpPr>
            <a:xfrm>
              <a:off x="2779700" y="1643050"/>
              <a:ext cx="3221854" cy="3529252"/>
              <a:chOff x="2779700" y="1643050"/>
              <a:chExt cx="3221854" cy="3529252"/>
            </a:xfrm>
          </p:grpSpPr>
          <p:cxnSp>
            <p:nvCxnSpPr>
              <p:cNvPr id="19" name="6 Conector recto"/>
              <p:cNvCxnSpPr/>
              <p:nvPr/>
            </p:nvCxnSpPr>
            <p:spPr>
              <a:xfrm rot="5400000">
                <a:off x="4129201" y="2391051"/>
                <a:ext cx="35299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" name="54 Grupo"/>
              <p:cNvGrpSpPr/>
              <p:nvPr/>
            </p:nvGrpSpPr>
            <p:grpSpPr>
              <a:xfrm>
                <a:off x="3514866" y="1643050"/>
                <a:ext cx="1643074" cy="571504"/>
                <a:chOff x="4029071" y="1214422"/>
                <a:chExt cx="1643074" cy="571504"/>
              </a:xfrm>
            </p:grpSpPr>
            <p:sp>
              <p:nvSpPr>
                <p:cNvPr id="72" name="71 Rectángulo"/>
                <p:cNvSpPr/>
                <p:nvPr/>
              </p:nvSpPr>
              <p:spPr>
                <a:xfrm>
                  <a:off x="4067460" y="1214422"/>
                  <a:ext cx="1571636" cy="571504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VE"/>
                </a:p>
              </p:txBody>
            </p:sp>
            <p:sp>
              <p:nvSpPr>
                <p:cNvPr id="73" name="11 CuadroTexto"/>
                <p:cNvSpPr txBox="1"/>
                <p:nvPr/>
              </p:nvSpPr>
              <p:spPr>
                <a:xfrm>
                  <a:off x="4029071" y="1325212"/>
                  <a:ext cx="1643074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900"/>
                    </a:lnSpc>
                  </a:pPr>
                  <a:r>
                    <a:rPr lang="es-VE" sz="900" b="1" dirty="0" smtClean="0">
                      <a:latin typeface="Arial" pitchFamily="34" charset="0"/>
                      <a:cs typeface="Arial" pitchFamily="34" charset="0"/>
                    </a:rPr>
                    <a:t>COORDINACION DE GESTION SOCIAL</a:t>
                  </a:r>
                  <a:endParaRPr lang="es-VE" sz="9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grpSp>
            <p:nvGrpSpPr>
              <p:cNvPr id="21" name="139 Grupo"/>
              <p:cNvGrpSpPr/>
              <p:nvPr/>
            </p:nvGrpSpPr>
            <p:grpSpPr>
              <a:xfrm>
                <a:off x="3071802" y="4003219"/>
                <a:ext cx="1143008" cy="528856"/>
                <a:chOff x="1326070" y="2000240"/>
                <a:chExt cx="1143008" cy="528856"/>
              </a:xfrm>
            </p:grpSpPr>
            <p:sp>
              <p:nvSpPr>
                <p:cNvPr id="67" name="11 CuadroTexto"/>
                <p:cNvSpPr txBox="1"/>
                <p:nvPr/>
              </p:nvSpPr>
              <p:spPr>
                <a:xfrm>
                  <a:off x="1326070" y="2025966"/>
                  <a:ext cx="1143008" cy="43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900"/>
                    </a:lnSpc>
                  </a:pPr>
                  <a:r>
                    <a:rPr lang="es-VE" sz="800" b="1" dirty="0" smtClean="0">
                      <a:latin typeface="Arial" pitchFamily="34" charset="0"/>
                      <a:cs typeface="Arial" pitchFamily="34" charset="0"/>
                    </a:rPr>
                    <a:t>FUNDACION SAN DIEGO PARA LOS NIÑOS</a:t>
                  </a:r>
                  <a:endParaRPr lang="es-VE" sz="8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68" name="131 Grupo"/>
                <p:cNvGrpSpPr/>
                <p:nvPr/>
              </p:nvGrpSpPr>
              <p:grpSpPr>
                <a:xfrm>
                  <a:off x="1357290" y="2000240"/>
                  <a:ext cx="1093870" cy="528856"/>
                  <a:chOff x="1357290" y="2000240"/>
                  <a:chExt cx="1093870" cy="528856"/>
                </a:xfrm>
              </p:grpSpPr>
              <p:sp>
                <p:nvSpPr>
                  <p:cNvPr id="69" name="68 Rectángulo"/>
                  <p:cNvSpPr/>
                  <p:nvPr/>
                </p:nvSpPr>
                <p:spPr>
                  <a:xfrm>
                    <a:off x="1357290" y="2000240"/>
                    <a:ext cx="1062893" cy="500066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VE"/>
                  </a:p>
                </p:txBody>
              </p:sp>
              <p:cxnSp>
                <p:nvCxnSpPr>
                  <p:cNvPr id="70" name="54 Conector recto"/>
                  <p:cNvCxnSpPr/>
                  <p:nvPr/>
                </p:nvCxnSpPr>
                <p:spPr>
                  <a:xfrm flipV="1">
                    <a:off x="1480880" y="2515274"/>
                    <a:ext cx="970280" cy="441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" name="70 Conector recto"/>
                  <p:cNvCxnSpPr/>
                  <p:nvPr/>
                </p:nvCxnSpPr>
                <p:spPr>
                  <a:xfrm rot="16200000" flipH="1">
                    <a:off x="2244407" y="2338077"/>
                    <a:ext cx="381520" cy="518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22" name="11 CuadroTexto"/>
              <p:cNvSpPr txBox="1"/>
              <p:nvPr/>
            </p:nvSpPr>
            <p:spPr>
              <a:xfrm>
                <a:off x="2981512" y="2725184"/>
                <a:ext cx="1285884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900"/>
                  </a:lnSpc>
                </a:pPr>
                <a:r>
                  <a:rPr lang="es-VE" sz="700" b="1" dirty="0" smtClean="0">
                    <a:latin typeface="Arial" pitchFamily="34" charset="0"/>
                    <a:cs typeface="Arial" pitchFamily="34" charset="0"/>
                  </a:rPr>
                  <a:t>DIRECCION DE PARTICIPACION CIUDADANA Y DESARROLLO SOCIAL</a:t>
                </a:r>
                <a:endParaRPr lang="es-VE" sz="700" b="1" dirty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23" name="131 Grupo"/>
              <p:cNvGrpSpPr/>
              <p:nvPr/>
            </p:nvGrpSpPr>
            <p:grpSpPr>
              <a:xfrm>
                <a:off x="3103022" y="2746125"/>
                <a:ext cx="1093870" cy="528856"/>
                <a:chOff x="1357290" y="2000240"/>
                <a:chExt cx="1093870" cy="528856"/>
              </a:xfrm>
            </p:grpSpPr>
            <p:sp>
              <p:nvSpPr>
                <p:cNvPr id="64" name="63 Rectángulo"/>
                <p:cNvSpPr/>
                <p:nvPr/>
              </p:nvSpPr>
              <p:spPr>
                <a:xfrm>
                  <a:off x="1357290" y="2000240"/>
                  <a:ext cx="1062893" cy="500066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VE"/>
                </a:p>
              </p:txBody>
            </p:sp>
            <p:cxnSp>
              <p:nvCxnSpPr>
                <p:cNvPr id="65" name="49 Conector recto"/>
                <p:cNvCxnSpPr/>
                <p:nvPr/>
              </p:nvCxnSpPr>
              <p:spPr>
                <a:xfrm flipV="1">
                  <a:off x="1480880" y="2515274"/>
                  <a:ext cx="970280" cy="441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65 Conector recto"/>
                <p:cNvCxnSpPr/>
                <p:nvPr/>
              </p:nvCxnSpPr>
              <p:spPr>
                <a:xfrm rot="16200000" flipH="1">
                  <a:off x="2244407" y="2338077"/>
                  <a:ext cx="381520" cy="518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4" name="151 Grupo"/>
              <p:cNvGrpSpPr/>
              <p:nvPr/>
            </p:nvGrpSpPr>
            <p:grpSpPr>
              <a:xfrm>
                <a:off x="3071802" y="3373657"/>
                <a:ext cx="1143008" cy="528856"/>
                <a:chOff x="1326070" y="2000240"/>
                <a:chExt cx="1143008" cy="528856"/>
              </a:xfrm>
            </p:grpSpPr>
            <p:sp>
              <p:nvSpPr>
                <p:cNvPr id="59" name="11 CuadroTexto"/>
                <p:cNvSpPr txBox="1"/>
                <p:nvPr/>
              </p:nvSpPr>
              <p:spPr>
                <a:xfrm>
                  <a:off x="1326070" y="2070566"/>
                  <a:ext cx="1143008" cy="3231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900"/>
                    </a:lnSpc>
                  </a:pPr>
                  <a:r>
                    <a:rPr lang="es-VE" sz="800" b="1" dirty="0" smtClean="0">
                      <a:latin typeface="Arial" pitchFamily="34" charset="0"/>
                      <a:cs typeface="Arial" pitchFamily="34" charset="0"/>
                    </a:rPr>
                    <a:t>DIRECCION DE REGISTRO CIVIL</a:t>
                  </a:r>
                  <a:endParaRPr lang="es-VE" sz="8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60" name="131 Grupo"/>
                <p:cNvGrpSpPr/>
                <p:nvPr/>
              </p:nvGrpSpPr>
              <p:grpSpPr>
                <a:xfrm>
                  <a:off x="1357290" y="2000240"/>
                  <a:ext cx="1093870" cy="528856"/>
                  <a:chOff x="1357290" y="2000240"/>
                  <a:chExt cx="1093870" cy="528856"/>
                </a:xfrm>
              </p:grpSpPr>
              <p:sp>
                <p:nvSpPr>
                  <p:cNvPr id="61" name="60 Rectángulo"/>
                  <p:cNvSpPr/>
                  <p:nvPr/>
                </p:nvSpPr>
                <p:spPr>
                  <a:xfrm>
                    <a:off x="1357290" y="2000240"/>
                    <a:ext cx="1062893" cy="500066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VE"/>
                  </a:p>
                </p:txBody>
              </p:sp>
              <p:cxnSp>
                <p:nvCxnSpPr>
                  <p:cNvPr id="62" name="44 Conector recto"/>
                  <p:cNvCxnSpPr/>
                  <p:nvPr/>
                </p:nvCxnSpPr>
                <p:spPr>
                  <a:xfrm flipV="1">
                    <a:off x="1480880" y="2515274"/>
                    <a:ext cx="970280" cy="441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62 Conector recto"/>
                  <p:cNvCxnSpPr/>
                  <p:nvPr/>
                </p:nvCxnSpPr>
                <p:spPr>
                  <a:xfrm rot="16200000" flipH="1">
                    <a:off x="2244407" y="2338077"/>
                    <a:ext cx="381520" cy="518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5" name="132 Grupo"/>
              <p:cNvGrpSpPr/>
              <p:nvPr/>
            </p:nvGrpSpPr>
            <p:grpSpPr>
              <a:xfrm>
                <a:off x="4583749" y="2746125"/>
                <a:ext cx="1093870" cy="528856"/>
                <a:chOff x="1357290" y="2000240"/>
                <a:chExt cx="1093870" cy="528856"/>
              </a:xfrm>
            </p:grpSpPr>
            <p:sp>
              <p:nvSpPr>
                <p:cNvPr id="54" name="11 CuadroTexto"/>
                <p:cNvSpPr txBox="1"/>
                <p:nvPr/>
              </p:nvSpPr>
              <p:spPr>
                <a:xfrm>
                  <a:off x="1428728" y="2021506"/>
                  <a:ext cx="928694" cy="43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900"/>
                    </a:lnSpc>
                  </a:pPr>
                  <a:r>
                    <a:rPr lang="es-VE" sz="800" b="1" dirty="0" smtClean="0">
                      <a:latin typeface="Arial" pitchFamily="34" charset="0"/>
                      <a:cs typeface="Arial" pitchFamily="34" charset="0"/>
                    </a:rPr>
                    <a:t>DIRECCION DE EDUCACION Y CULTURA</a:t>
                  </a:r>
                  <a:endParaRPr lang="es-VE" sz="8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55" name="131 Grupo"/>
                <p:cNvGrpSpPr/>
                <p:nvPr/>
              </p:nvGrpSpPr>
              <p:grpSpPr>
                <a:xfrm>
                  <a:off x="1357290" y="2000240"/>
                  <a:ext cx="1093870" cy="528856"/>
                  <a:chOff x="1357290" y="2000240"/>
                  <a:chExt cx="1093870" cy="528856"/>
                </a:xfrm>
              </p:grpSpPr>
              <p:sp>
                <p:nvSpPr>
                  <p:cNvPr id="56" name="55 Rectángulo"/>
                  <p:cNvSpPr/>
                  <p:nvPr/>
                </p:nvSpPr>
                <p:spPr>
                  <a:xfrm>
                    <a:off x="1357290" y="2000240"/>
                    <a:ext cx="1062893" cy="500066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VE"/>
                  </a:p>
                </p:txBody>
              </p:sp>
              <p:cxnSp>
                <p:nvCxnSpPr>
                  <p:cNvPr id="57" name="39 Conector recto"/>
                  <p:cNvCxnSpPr/>
                  <p:nvPr/>
                </p:nvCxnSpPr>
                <p:spPr>
                  <a:xfrm flipV="1">
                    <a:off x="1480880" y="2515274"/>
                    <a:ext cx="970280" cy="441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57 Conector recto"/>
                  <p:cNvCxnSpPr/>
                  <p:nvPr/>
                </p:nvCxnSpPr>
                <p:spPr>
                  <a:xfrm rot="16200000" flipH="1">
                    <a:off x="2244407" y="2338077"/>
                    <a:ext cx="381520" cy="518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6" name="133 Grupo"/>
              <p:cNvGrpSpPr/>
              <p:nvPr/>
            </p:nvGrpSpPr>
            <p:grpSpPr>
              <a:xfrm>
                <a:off x="4527192" y="3985794"/>
                <a:ext cx="1183846" cy="546281"/>
                <a:chOff x="1300733" y="1982815"/>
                <a:chExt cx="1183846" cy="546281"/>
              </a:xfrm>
            </p:grpSpPr>
            <p:sp>
              <p:nvSpPr>
                <p:cNvPr id="49" name="11 CuadroTexto"/>
                <p:cNvSpPr txBox="1"/>
                <p:nvPr/>
              </p:nvSpPr>
              <p:spPr>
                <a:xfrm>
                  <a:off x="1300733" y="1982815"/>
                  <a:ext cx="1183846" cy="54117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700"/>
                    </a:lnSpc>
                  </a:pPr>
                  <a:r>
                    <a:rPr lang="es-VE" sz="700" b="1" dirty="0" smtClean="0">
                      <a:latin typeface="Arial" pitchFamily="34" charset="0"/>
                      <a:cs typeface="Arial" pitchFamily="34" charset="0"/>
                    </a:rPr>
                    <a:t>INSTITUTO AUTONOMO MUNICIPAL DEL DEPORTE SAN DIEGO</a:t>
                  </a:r>
                </a:p>
                <a:p>
                  <a:pPr algn="ctr">
                    <a:lnSpc>
                      <a:spcPts val="700"/>
                    </a:lnSpc>
                  </a:pPr>
                  <a:r>
                    <a:rPr lang="es-VE" sz="700" b="1" dirty="0" smtClean="0">
                      <a:latin typeface="Arial" pitchFamily="34" charset="0"/>
                      <a:cs typeface="Arial" pitchFamily="34" charset="0"/>
                    </a:rPr>
                    <a:t>IAMDESANDI</a:t>
                  </a:r>
                  <a:endParaRPr lang="es-VE" sz="7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50" name="131 Grupo"/>
                <p:cNvGrpSpPr/>
                <p:nvPr/>
              </p:nvGrpSpPr>
              <p:grpSpPr>
                <a:xfrm>
                  <a:off x="1357290" y="2000240"/>
                  <a:ext cx="1093870" cy="528856"/>
                  <a:chOff x="1357290" y="2000240"/>
                  <a:chExt cx="1093870" cy="528856"/>
                </a:xfrm>
              </p:grpSpPr>
              <p:sp>
                <p:nvSpPr>
                  <p:cNvPr id="51" name="50 Rectángulo"/>
                  <p:cNvSpPr/>
                  <p:nvPr/>
                </p:nvSpPr>
                <p:spPr>
                  <a:xfrm>
                    <a:off x="1357290" y="2000240"/>
                    <a:ext cx="1062893" cy="500066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VE"/>
                  </a:p>
                </p:txBody>
              </p:sp>
              <p:cxnSp>
                <p:nvCxnSpPr>
                  <p:cNvPr id="52" name="51 Conector recto"/>
                  <p:cNvCxnSpPr/>
                  <p:nvPr/>
                </p:nvCxnSpPr>
                <p:spPr>
                  <a:xfrm flipV="1">
                    <a:off x="1480880" y="2515274"/>
                    <a:ext cx="970280" cy="441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52 Conector recto"/>
                  <p:cNvCxnSpPr/>
                  <p:nvPr/>
                </p:nvCxnSpPr>
                <p:spPr>
                  <a:xfrm rot="16200000" flipH="1">
                    <a:off x="2244407" y="2338077"/>
                    <a:ext cx="381520" cy="518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7" name="163 Grupo"/>
              <p:cNvGrpSpPr/>
              <p:nvPr/>
            </p:nvGrpSpPr>
            <p:grpSpPr>
              <a:xfrm>
                <a:off x="4570369" y="3360789"/>
                <a:ext cx="1107250" cy="553998"/>
                <a:chOff x="1343910" y="1987372"/>
                <a:chExt cx="1107250" cy="553998"/>
              </a:xfrm>
            </p:grpSpPr>
            <p:sp>
              <p:nvSpPr>
                <p:cNvPr id="44" name="11 CuadroTexto"/>
                <p:cNvSpPr txBox="1"/>
                <p:nvPr/>
              </p:nvSpPr>
              <p:spPr>
                <a:xfrm>
                  <a:off x="1343910" y="1987372"/>
                  <a:ext cx="1093870" cy="5539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900"/>
                    </a:lnSpc>
                  </a:pPr>
                  <a:r>
                    <a:rPr lang="es-VE" sz="800" b="1" dirty="0" smtClean="0">
                      <a:latin typeface="Arial" pitchFamily="34" charset="0"/>
                      <a:cs typeface="Arial" pitchFamily="34" charset="0"/>
                    </a:rPr>
                    <a:t>FUNDACION SALUD PARA TODOS SAN DIEGO</a:t>
                  </a:r>
                  <a:endParaRPr lang="es-VE" sz="8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45" name="131 Grupo"/>
                <p:cNvGrpSpPr/>
                <p:nvPr/>
              </p:nvGrpSpPr>
              <p:grpSpPr>
                <a:xfrm>
                  <a:off x="1357290" y="2000240"/>
                  <a:ext cx="1093870" cy="528856"/>
                  <a:chOff x="1357290" y="2000240"/>
                  <a:chExt cx="1093870" cy="528856"/>
                </a:xfrm>
              </p:grpSpPr>
              <p:sp>
                <p:nvSpPr>
                  <p:cNvPr id="46" name="45 Rectángulo"/>
                  <p:cNvSpPr/>
                  <p:nvPr/>
                </p:nvSpPr>
                <p:spPr>
                  <a:xfrm>
                    <a:off x="1357290" y="2000240"/>
                    <a:ext cx="1062893" cy="500066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VE"/>
                  </a:p>
                </p:txBody>
              </p:sp>
              <p:cxnSp>
                <p:nvCxnSpPr>
                  <p:cNvPr id="47" name="46 Conector recto"/>
                  <p:cNvCxnSpPr/>
                  <p:nvPr/>
                </p:nvCxnSpPr>
                <p:spPr>
                  <a:xfrm flipV="1">
                    <a:off x="1480880" y="2515274"/>
                    <a:ext cx="970280" cy="441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47 Conector recto"/>
                  <p:cNvCxnSpPr/>
                  <p:nvPr/>
                </p:nvCxnSpPr>
                <p:spPr>
                  <a:xfrm rot="16200000" flipH="1">
                    <a:off x="2244407" y="2338077"/>
                    <a:ext cx="381520" cy="518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8" name="132 Grupo"/>
              <p:cNvGrpSpPr/>
              <p:nvPr/>
            </p:nvGrpSpPr>
            <p:grpSpPr>
              <a:xfrm>
                <a:off x="4500562" y="4643446"/>
                <a:ext cx="1285884" cy="528856"/>
                <a:chOff x="1264992" y="2000240"/>
                <a:chExt cx="1285884" cy="528856"/>
              </a:xfrm>
            </p:grpSpPr>
            <p:sp>
              <p:nvSpPr>
                <p:cNvPr id="39" name="11 CuadroTexto"/>
                <p:cNvSpPr txBox="1"/>
                <p:nvPr/>
              </p:nvSpPr>
              <p:spPr>
                <a:xfrm>
                  <a:off x="1264992" y="2016431"/>
                  <a:ext cx="1285884" cy="50270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800"/>
                    </a:lnSpc>
                  </a:pPr>
                  <a:r>
                    <a:rPr lang="es-VE" sz="800" b="1" dirty="0" smtClean="0">
                      <a:latin typeface="Arial" pitchFamily="34" charset="0"/>
                      <a:cs typeface="Arial" pitchFamily="34" charset="0"/>
                    </a:rPr>
                    <a:t>OFICINA REGISTRO PARA LA DEFENSA INTEGRAL MUNICIPAL</a:t>
                  </a:r>
                  <a:endParaRPr lang="es-VE" sz="8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40" name="131 Grupo"/>
                <p:cNvGrpSpPr/>
                <p:nvPr/>
              </p:nvGrpSpPr>
              <p:grpSpPr>
                <a:xfrm>
                  <a:off x="1357290" y="2000240"/>
                  <a:ext cx="1093870" cy="528856"/>
                  <a:chOff x="1357290" y="2000240"/>
                  <a:chExt cx="1093870" cy="528856"/>
                </a:xfrm>
              </p:grpSpPr>
              <p:sp>
                <p:nvSpPr>
                  <p:cNvPr id="41" name="40 Rectángulo"/>
                  <p:cNvSpPr/>
                  <p:nvPr/>
                </p:nvSpPr>
                <p:spPr>
                  <a:xfrm>
                    <a:off x="1357290" y="2000240"/>
                    <a:ext cx="1062893" cy="500066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VE"/>
                  </a:p>
                </p:txBody>
              </p:sp>
              <p:cxnSp>
                <p:nvCxnSpPr>
                  <p:cNvPr id="42" name="41 Conector recto"/>
                  <p:cNvCxnSpPr/>
                  <p:nvPr/>
                </p:nvCxnSpPr>
                <p:spPr>
                  <a:xfrm flipV="1">
                    <a:off x="1480880" y="2515274"/>
                    <a:ext cx="970280" cy="441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42 Conector recto"/>
                  <p:cNvCxnSpPr/>
                  <p:nvPr/>
                </p:nvCxnSpPr>
                <p:spPr>
                  <a:xfrm rot="16200000" flipH="1">
                    <a:off x="2244407" y="2338077"/>
                    <a:ext cx="381520" cy="518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29" name="28 Conector recto"/>
              <p:cNvCxnSpPr/>
              <p:nvPr/>
            </p:nvCxnSpPr>
            <p:spPr>
              <a:xfrm flipV="1">
                <a:off x="2786050" y="2568569"/>
                <a:ext cx="3214710" cy="317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29 Conector recto"/>
              <p:cNvCxnSpPr/>
              <p:nvPr/>
            </p:nvCxnSpPr>
            <p:spPr>
              <a:xfrm rot="5400000">
                <a:off x="1965307" y="3393281"/>
                <a:ext cx="1642280" cy="79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30 Conector recto"/>
              <p:cNvCxnSpPr>
                <a:endCxn id="64" idx="1"/>
              </p:cNvCxnSpPr>
              <p:nvPr/>
            </p:nvCxnSpPr>
            <p:spPr>
              <a:xfrm flipV="1">
                <a:off x="2786050" y="2996158"/>
                <a:ext cx="31697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31 Conector recto"/>
              <p:cNvCxnSpPr/>
              <p:nvPr/>
            </p:nvCxnSpPr>
            <p:spPr>
              <a:xfrm flipV="1">
                <a:off x="2783405" y="3600451"/>
                <a:ext cx="31697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32 Conector recto"/>
              <p:cNvCxnSpPr/>
              <p:nvPr/>
            </p:nvCxnSpPr>
            <p:spPr>
              <a:xfrm flipV="1">
                <a:off x="2779700" y="4213231"/>
                <a:ext cx="31697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33 Conector recto"/>
              <p:cNvCxnSpPr/>
              <p:nvPr/>
            </p:nvCxnSpPr>
            <p:spPr>
              <a:xfrm flipV="1">
                <a:off x="5672145" y="3047997"/>
                <a:ext cx="31697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34 Conector recto"/>
              <p:cNvCxnSpPr/>
              <p:nvPr/>
            </p:nvCxnSpPr>
            <p:spPr>
              <a:xfrm rot="5400000">
                <a:off x="4824812" y="3752456"/>
                <a:ext cx="2352690" cy="79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35 Conector recto"/>
              <p:cNvCxnSpPr/>
              <p:nvPr/>
            </p:nvCxnSpPr>
            <p:spPr>
              <a:xfrm flipV="1">
                <a:off x="5674263" y="3643314"/>
                <a:ext cx="31697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36 Conector recto"/>
              <p:cNvCxnSpPr/>
              <p:nvPr/>
            </p:nvCxnSpPr>
            <p:spPr>
              <a:xfrm flipV="1">
                <a:off x="5674263" y="4286256"/>
                <a:ext cx="31697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37 Conector recto"/>
              <p:cNvCxnSpPr/>
              <p:nvPr/>
            </p:nvCxnSpPr>
            <p:spPr>
              <a:xfrm flipV="1">
                <a:off x="5683258" y="4927610"/>
                <a:ext cx="31697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4" name="73 Rectángulo"/>
            <p:cNvSpPr/>
            <p:nvPr/>
          </p:nvSpPr>
          <p:spPr>
            <a:xfrm>
              <a:off x="3513348" y="829684"/>
              <a:ext cx="1571636" cy="571504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75" name="74 CuadroTexto"/>
            <p:cNvSpPr txBox="1"/>
            <p:nvPr/>
          </p:nvSpPr>
          <p:spPr>
            <a:xfrm>
              <a:off x="3529508" y="950550"/>
              <a:ext cx="1571636" cy="374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100"/>
                </a:lnSpc>
              </a:pPr>
              <a:r>
                <a:rPr lang="es-VE" sz="900" b="1" dirty="0" smtClean="0">
                  <a:latin typeface="Arial" pitchFamily="34" charset="0"/>
                  <a:cs typeface="Arial" pitchFamily="34" charset="0"/>
                </a:rPr>
                <a:t>DIRECTOR GENERAL DE OPERACIONES</a:t>
              </a:r>
              <a:endParaRPr lang="es-VE" sz="9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6" name="6 Conector recto"/>
            <p:cNvCxnSpPr/>
            <p:nvPr/>
          </p:nvCxnSpPr>
          <p:spPr>
            <a:xfrm rot="5400000">
              <a:off x="4222063" y="1507551"/>
              <a:ext cx="214314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42844" y="142852"/>
            <a:ext cx="3214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ALCALDIA DE SAN DIEGO</a:t>
            </a:r>
          </a:p>
          <a:p>
            <a:r>
              <a:rPr lang="es-VE" sz="900" b="1" dirty="0" smtClean="0">
                <a:latin typeface="Arial" pitchFamily="34" charset="0"/>
                <a:cs typeface="Arial" pitchFamily="34" charset="0"/>
              </a:rPr>
              <a:t>ESTRUCTURAL ORGANIZACIONAL 2023</a:t>
            </a:r>
            <a:endParaRPr lang="es-VE" sz="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715140" y="214290"/>
            <a:ext cx="24288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VE" sz="1000" b="1" dirty="0" smtClean="0">
                <a:latin typeface="Arial" pitchFamily="34" charset="0"/>
                <a:cs typeface="Arial" pitchFamily="34" charset="0"/>
              </a:rPr>
              <a:t>DIRECCION GENERAL DE OPERACIONES</a:t>
            </a:r>
            <a:endParaRPr lang="es-VE" sz="1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3" name="62 Grupo"/>
          <p:cNvGrpSpPr/>
          <p:nvPr/>
        </p:nvGrpSpPr>
        <p:grpSpPr>
          <a:xfrm>
            <a:off x="2786050" y="844314"/>
            <a:ext cx="3175816" cy="3833141"/>
            <a:chOff x="2786050" y="844314"/>
            <a:chExt cx="3175816" cy="3833141"/>
          </a:xfrm>
        </p:grpSpPr>
        <p:grpSp>
          <p:nvGrpSpPr>
            <p:cNvPr id="18" name="17 Grupo"/>
            <p:cNvGrpSpPr/>
            <p:nvPr/>
          </p:nvGrpSpPr>
          <p:grpSpPr>
            <a:xfrm>
              <a:off x="2786050" y="1643050"/>
              <a:ext cx="3175816" cy="3034405"/>
              <a:chOff x="2786050" y="1643050"/>
              <a:chExt cx="3175816" cy="3034405"/>
            </a:xfrm>
          </p:grpSpPr>
          <p:cxnSp>
            <p:nvCxnSpPr>
              <p:cNvPr id="19" name="6 Conector recto"/>
              <p:cNvCxnSpPr/>
              <p:nvPr/>
            </p:nvCxnSpPr>
            <p:spPr>
              <a:xfrm rot="5400000">
                <a:off x="4200640" y="2391048"/>
                <a:ext cx="35299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" name="54 Grupo"/>
              <p:cNvGrpSpPr/>
              <p:nvPr/>
            </p:nvGrpSpPr>
            <p:grpSpPr>
              <a:xfrm>
                <a:off x="3533916" y="1643050"/>
                <a:ext cx="1643074" cy="571504"/>
                <a:chOff x="4029071" y="1214422"/>
                <a:chExt cx="1643074" cy="571504"/>
              </a:xfrm>
            </p:grpSpPr>
            <p:sp>
              <p:nvSpPr>
                <p:cNvPr id="57" name="56 Rectángulo"/>
                <p:cNvSpPr/>
                <p:nvPr/>
              </p:nvSpPr>
              <p:spPr>
                <a:xfrm>
                  <a:off x="4067460" y="1214422"/>
                  <a:ext cx="1571636" cy="571504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VE"/>
                </a:p>
              </p:txBody>
            </p:sp>
            <p:sp>
              <p:nvSpPr>
                <p:cNvPr id="58" name="11 CuadroTexto"/>
                <p:cNvSpPr txBox="1"/>
                <p:nvPr/>
              </p:nvSpPr>
              <p:spPr>
                <a:xfrm>
                  <a:off x="4029071" y="1258537"/>
                  <a:ext cx="1643074" cy="4385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900"/>
                    </a:lnSpc>
                  </a:pPr>
                  <a:r>
                    <a:rPr lang="es-VE" sz="900" b="1" dirty="0" smtClean="0">
                      <a:latin typeface="Arial" pitchFamily="34" charset="0"/>
                      <a:cs typeface="Arial" pitchFamily="34" charset="0"/>
                    </a:rPr>
                    <a:t>COORDINACION DE GESTION URBANA Y SERVICIOS PUBLICOS</a:t>
                  </a:r>
                  <a:endParaRPr lang="es-VE" sz="9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21" name="20 CuadroTexto"/>
              <p:cNvSpPr txBox="1"/>
              <p:nvPr/>
            </p:nvSpPr>
            <p:spPr>
              <a:xfrm>
                <a:off x="2981512" y="2820083"/>
                <a:ext cx="1285884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900"/>
                  </a:lnSpc>
                </a:pPr>
                <a:r>
                  <a:rPr lang="es-VE" sz="700" b="1" dirty="0" smtClean="0">
                    <a:latin typeface="Arial" pitchFamily="34" charset="0"/>
                    <a:cs typeface="Arial" pitchFamily="34" charset="0"/>
                  </a:rPr>
                  <a:t>DIRECCION DE INFRAESTRUCTURA</a:t>
                </a:r>
                <a:endParaRPr lang="es-VE" sz="700" b="1" dirty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22" name="131 Grupo"/>
              <p:cNvGrpSpPr/>
              <p:nvPr/>
            </p:nvGrpSpPr>
            <p:grpSpPr>
              <a:xfrm>
                <a:off x="3103022" y="2746125"/>
                <a:ext cx="1093870" cy="528856"/>
                <a:chOff x="1357290" y="2000240"/>
                <a:chExt cx="1093870" cy="528856"/>
              </a:xfrm>
            </p:grpSpPr>
            <p:sp>
              <p:nvSpPr>
                <p:cNvPr id="54" name="48 Rectángulo"/>
                <p:cNvSpPr/>
                <p:nvPr/>
              </p:nvSpPr>
              <p:spPr>
                <a:xfrm>
                  <a:off x="1357290" y="2000240"/>
                  <a:ext cx="1062893" cy="500066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VE"/>
                </a:p>
              </p:txBody>
            </p:sp>
            <p:cxnSp>
              <p:nvCxnSpPr>
                <p:cNvPr id="55" name="54 Conector recto"/>
                <p:cNvCxnSpPr/>
                <p:nvPr/>
              </p:nvCxnSpPr>
              <p:spPr>
                <a:xfrm flipV="1">
                  <a:off x="1480880" y="2515274"/>
                  <a:ext cx="970280" cy="441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55 Conector recto"/>
                <p:cNvCxnSpPr/>
                <p:nvPr/>
              </p:nvCxnSpPr>
              <p:spPr>
                <a:xfrm rot="16200000" flipH="1">
                  <a:off x="2244407" y="2338077"/>
                  <a:ext cx="381520" cy="518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3" name="11 CuadroTexto"/>
              <p:cNvSpPr txBox="1"/>
              <p:nvPr/>
            </p:nvSpPr>
            <p:spPr>
              <a:xfrm>
                <a:off x="3000364" y="3374472"/>
                <a:ext cx="1285884" cy="8104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700"/>
                  </a:lnSpc>
                </a:pPr>
                <a:r>
                  <a:rPr lang="es-VE" sz="700" b="1" dirty="0" smtClean="0">
                    <a:latin typeface="Arial" pitchFamily="34" charset="0"/>
                    <a:cs typeface="Arial" pitchFamily="34" charset="0"/>
                  </a:rPr>
                  <a:t>INSTITUTO AUTONOMO DE FUNCION, MANTENIMIENTO Y CONSERVACION URBANA Y AMBIENTAL DEL MUNICIPIO SAN DIEGO </a:t>
                </a:r>
                <a:r>
                  <a:rPr lang="es-VE" sz="600" b="1" dirty="0" smtClean="0">
                    <a:latin typeface="Arial" pitchFamily="34" charset="0"/>
                    <a:cs typeface="Arial" pitchFamily="34" charset="0"/>
                  </a:rPr>
                  <a:t>(I.A.M. (FUMCOSANDI)</a:t>
                </a:r>
                <a:endParaRPr lang="es-VE" sz="600" b="1" dirty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24" name="131 Grupo"/>
              <p:cNvGrpSpPr/>
              <p:nvPr/>
            </p:nvGrpSpPr>
            <p:grpSpPr>
              <a:xfrm>
                <a:off x="3103022" y="3373654"/>
                <a:ext cx="1093870" cy="841161"/>
                <a:chOff x="1357290" y="2000240"/>
                <a:chExt cx="1093870" cy="528856"/>
              </a:xfrm>
            </p:grpSpPr>
            <p:sp>
              <p:nvSpPr>
                <p:cNvPr id="51" name="43 Rectángulo"/>
                <p:cNvSpPr/>
                <p:nvPr/>
              </p:nvSpPr>
              <p:spPr>
                <a:xfrm>
                  <a:off x="1357290" y="2000240"/>
                  <a:ext cx="1062893" cy="500066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VE"/>
                </a:p>
              </p:txBody>
            </p:sp>
            <p:cxnSp>
              <p:nvCxnSpPr>
                <p:cNvPr id="52" name="51 Conector recto"/>
                <p:cNvCxnSpPr/>
                <p:nvPr/>
              </p:nvCxnSpPr>
              <p:spPr>
                <a:xfrm flipV="1">
                  <a:off x="1480880" y="2515274"/>
                  <a:ext cx="970280" cy="441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52 Conector recto"/>
                <p:cNvCxnSpPr/>
                <p:nvPr/>
              </p:nvCxnSpPr>
              <p:spPr>
                <a:xfrm rot="16200000" flipH="1">
                  <a:off x="2244407" y="2338077"/>
                  <a:ext cx="381520" cy="518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5" name="132 Grupo"/>
              <p:cNvGrpSpPr/>
              <p:nvPr/>
            </p:nvGrpSpPr>
            <p:grpSpPr>
              <a:xfrm>
                <a:off x="4583749" y="2736008"/>
                <a:ext cx="1093870" cy="553998"/>
                <a:chOff x="1357290" y="1990123"/>
                <a:chExt cx="1093870" cy="553998"/>
              </a:xfrm>
            </p:grpSpPr>
            <p:sp>
              <p:nvSpPr>
                <p:cNvPr id="46" name="11 CuadroTexto"/>
                <p:cNvSpPr txBox="1"/>
                <p:nvPr/>
              </p:nvSpPr>
              <p:spPr>
                <a:xfrm>
                  <a:off x="1428728" y="1990123"/>
                  <a:ext cx="928694" cy="5539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900"/>
                    </a:lnSpc>
                  </a:pPr>
                  <a:r>
                    <a:rPr lang="es-VE" sz="800" b="1" dirty="0" smtClean="0">
                      <a:latin typeface="Arial" pitchFamily="34" charset="0"/>
                      <a:cs typeface="Arial" pitchFamily="34" charset="0"/>
                    </a:rPr>
                    <a:t>DIRECCION DE DESARROLLO URBANO Y CATASTRO</a:t>
                  </a:r>
                  <a:endParaRPr lang="es-VE" sz="8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47" name="131 Grupo"/>
                <p:cNvGrpSpPr/>
                <p:nvPr/>
              </p:nvGrpSpPr>
              <p:grpSpPr>
                <a:xfrm>
                  <a:off x="1357290" y="2000240"/>
                  <a:ext cx="1093870" cy="528856"/>
                  <a:chOff x="1357290" y="2000240"/>
                  <a:chExt cx="1093870" cy="528856"/>
                </a:xfrm>
              </p:grpSpPr>
              <p:sp>
                <p:nvSpPr>
                  <p:cNvPr id="48" name="38 Rectángulo"/>
                  <p:cNvSpPr/>
                  <p:nvPr/>
                </p:nvSpPr>
                <p:spPr>
                  <a:xfrm>
                    <a:off x="1357290" y="2000240"/>
                    <a:ext cx="1062893" cy="500066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VE"/>
                  </a:p>
                </p:txBody>
              </p:sp>
              <p:cxnSp>
                <p:nvCxnSpPr>
                  <p:cNvPr id="49" name="48 Conector recto"/>
                  <p:cNvCxnSpPr/>
                  <p:nvPr/>
                </p:nvCxnSpPr>
                <p:spPr>
                  <a:xfrm flipV="1">
                    <a:off x="1480880" y="2515274"/>
                    <a:ext cx="970280" cy="441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49 Conector recto"/>
                  <p:cNvCxnSpPr/>
                  <p:nvPr/>
                </p:nvCxnSpPr>
                <p:spPr>
                  <a:xfrm rot="16200000" flipH="1">
                    <a:off x="2244407" y="2338077"/>
                    <a:ext cx="381520" cy="518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6" name="133 Grupo"/>
              <p:cNvGrpSpPr/>
              <p:nvPr/>
            </p:nvGrpSpPr>
            <p:grpSpPr>
              <a:xfrm>
                <a:off x="4537886" y="4123457"/>
                <a:ext cx="1183846" cy="553998"/>
                <a:chOff x="1311427" y="1993119"/>
                <a:chExt cx="1183846" cy="553998"/>
              </a:xfrm>
            </p:grpSpPr>
            <p:sp>
              <p:nvSpPr>
                <p:cNvPr id="41" name="11 CuadroTexto"/>
                <p:cNvSpPr txBox="1"/>
                <p:nvPr/>
              </p:nvSpPr>
              <p:spPr>
                <a:xfrm>
                  <a:off x="1311427" y="1993119"/>
                  <a:ext cx="1183846" cy="5539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900"/>
                    </a:lnSpc>
                  </a:pPr>
                  <a:r>
                    <a:rPr lang="es-VE" sz="700" b="1" dirty="0" smtClean="0">
                      <a:latin typeface="Arial" pitchFamily="34" charset="0"/>
                      <a:cs typeface="Arial" pitchFamily="34" charset="0"/>
                    </a:rPr>
                    <a:t>EMPRESA MUNICIPAL DE AGUA CLARA Y MINERAL SAN DIEGO, C.A.</a:t>
                  </a:r>
                  <a:endParaRPr lang="es-VE" sz="7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42" name="131 Grupo"/>
                <p:cNvGrpSpPr/>
                <p:nvPr/>
              </p:nvGrpSpPr>
              <p:grpSpPr>
                <a:xfrm>
                  <a:off x="1357290" y="2000240"/>
                  <a:ext cx="1093870" cy="528856"/>
                  <a:chOff x="1357290" y="2000240"/>
                  <a:chExt cx="1093870" cy="528856"/>
                </a:xfrm>
              </p:grpSpPr>
              <p:sp>
                <p:nvSpPr>
                  <p:cNvPr id="43" name="33 Rectángulo"/>
                  <p:cNvSpPr/>
                  <p:nvPr/>
                </p:nvSpPr>
                <p:spPr>
                  <a:xfrm>
                    <a:off x="1357290" y="2000240"/>
                    <a:ext cx="1062893" cy="500066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VE"/>
                  </a:p>
                </p:txBody>
              </p:sp>
              <p:cxnSp>
                <p:nvCxnSpPr>
                  <p:cNvPr id="44" name="43 Conector recto"/>
                  <p:cNvCxnSpPr/>
                  <p:nvPr/>
                </p:nvCxnSpPr>
                <p:spPr>
                  <a:xfrm flipV="1">
                    <a:off x="1480880" y="2515274"/>
                    <a:ext cx="970280" cy="441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44 Conector recto"/>
                  <p:cNvCxnSpPr/>
                  <p:nvPr/>
                </p:nvCxnSpPr>
                <p:spPr>
                  <a:xfrm rot="16200000" flipH="1">
                    <a:off x="2244407" y="2338077"/>
                    <a:ext cx="381520" cy="518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7" name="163 Grupo"/>
              <p:cNvGrpSpPr/>
              <p:nvPr/>
            </p:nvGrpSpPr>
            <p:grpSpPr>
              <a:xfrm>
                <a:off x="4559380" y="3350095"/>
                <a:ext cx="1143008" cy="809326"/>
                <a:chOff x="1332921" y="1973906"/>
                <a:chExt cx="1143008" cy="669414"/>
              </a:xfrm>
            </p:grpSpPr>
            <p:sp>
              <p:nvSpPr>
                <p:cNvPr id="36" name="11 CuadroTexto"/>
                <p:cNvSpPr txBox="1"/>
                <p:nvPr/>
              </p:nvSpPr>
              <p:spPr>
                <a:xfrm>
                  <a:off x="1332921" y="1973906"/>
                  <a:ext cx="1143008" cy="66941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900"/>
                    </a:lnSpc>
                  </a:pPr>
                  <a:r>
                    <a:rPr lang="es-VE" sz="700" b="1" dirty="0" smtClean="0">
                      <a:latin typeface="Arial" pitchFamily="34" charset="0"/>
                      <a:cs typeface="Arial" pitchFamily="34" charset="0"/>
                    </a:rPr>
                    <a:t>VIALIDAD DE SAN DIEGO INSTITUTO AUTONOMO MUNICIPAL (VIALSANDI I.A.M.)</a:t>
                  </a:r>
                  <a:endParaRPr lang="es-VE" sz="7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37" name="131 Grupo"/>
                <p:cNvGrpSpPr/>
                <p:nvPr/>
              </p:nvGrpSpPr>
              <p:grpSpPr>
                <a:xfrm>
                  <a:off x="1357290" y="2000240"/>
                  <a:ext cx="1093870" cy="528856"/>
                  <a:chOff x="1357290" y="2000240"/>
                  <a:chExt cx="1093870" cy="528856"/>
                </a:xfrm>
              </p:grpSpPr>
              <p:sp>
                <p:nvSpPr>
                  <p:cNvPr id="38" name="36 Rectángulo"/>
                  <p:cNvSpPr/>
                  <p:nvPr/>
                </p:nvSpPr>
                <p:spPr>
                  <a:xfrm>
                    <a:off x="1357290" y="2000240"/>
                    <a:ext cx="1062893" cy="500066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s-VE"/>
                  </a:p>
                </p:txBody>
              </p:sp>
              <p:cxnSp>
                <p:nvCxnSpPr>
                  <p:cNvPr id="39" name="38 Conector recto"/>
                  <p:cNvCxnSpPr/>
                  <p:nvPr/>
                </p:nvCxnSpPr>
                <p:spPr>
                  <a:xfrm flipV="1">
                    <a:off x="1480880" y="2515274"/>
                    <a:ext cx="970280" cy="441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39 Conector recto"/>
                  <p:cNvCxnSpPr/>
                  <p:nvPr/>
                </p:nvCxnSpPr>
                <p:spPr>
                  <a:xfrm rot="16200000" flipH="1">
                    <a:off x="2244407" y="2338077"/>
                    <a:ext cx="381520" cy="518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cxnSp>
            <p:nvCxnSpPr>
              <p:cNvPr id="28" name="27 Conector recto"/>
              <p:cNvCxnSpPr/>
              <p:nvPr/>
            </p:nvCxnSpPr>
            <p:spPr>
              <a:xfrm flipV="1">
                <a:off x="2786050" y="2996158"/>
                <a:ext cx="31697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28 Conector recto"/>
              <p:cNvCxnSpPr/>
              <p:nvPr/>
            </p:nvCxnSpPr>
            <p:spPr>
              <a:xfrm>
                <a:off x="2786050" y="2571744"/>
                <a:ext cx="3168000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29 Conector recto"/>
              <p:cNvCxnSpPr/>
              <p:nvPr/>
            </p:nvCxnSpPr>
            <p:spPr>
              <a:xfrm flipV="1">
                <a:off x="5643570" y="3000372"/>
                <a:ext cx="31697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30 Conector recto"/>
              <p:cNvCxnSpPr/>
              <p:nvPr/>
            </p:nvCxnSpPr>
            <p:spPr>
              <a:xfrm rot="5400000">
                <a:off x="2215340" y="3143248"/>
                <a:ext cx="1142214" cy="79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31 Conector recto"/>
              <p:cNvCxnSpPr/>
              <p:nvPr/>
            </p:nvCxnSpPr>
            <p:spPr>
              <a:xfrm rot="5400000">
                <a:off x="5030791" y="3498057"/>
                <a:ext cx="186215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32 Conector recto"/>
              <p:cNvCxnSpPr/>
              <p:nvPr/>
            </p:nvCxnSpPr>
            <p:spPr>
              <a:xfrm flipV="1">
                <a:off x="5643570" y="3702052"/>
                <a:ext cx="31697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33 Conector recto"/>
              <p:cNvCxnSpPr/>
              <p:nvPr/>
            </p:nvCxnSpPr>
            <p:spPr>
              <a:xfrm flipV="1">
                <a:off x="5643570" y="4429132"/>
                <a:ext cx="31697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34 Conector recto"/>
              <p:cNvCxnSpPr/>
              <p:nvPr/>
            </p:nvCxnSpPr>
            <p:spPr>
              <a:xfrm flipV="1">
                <a:off x="2786050" y="3714752"/>
                <a:ext cx="316972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0" name="59 Rectángulo"/>
            <p:cNvSpPr/>
            <p:nvPr/>
          </p:nvSpPr>
          <p:spPr>
            <a:xfrm>
              <a:off x="3535293" y="844314"/>
              <a:ext cx="1571636" cy="571504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61" name="60 CuadroTexto"/>
            <p:cNvSpPr txBox="1"/>
            <p:nvPr/>
          </p:nvSpPr>
          <p:spPr>
            <a:xfrm>
              <a:off x="3551453" y="965180"/>
              <a:ext cx="1571636" cy="374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100"/>
                </a:lnSpc>
              </a:pPr>
              <a:r>
                <a:rPr lang="es-VE" sz="900" b="1" dirty="0" smtClean="0">
                  <a:latin typeface="Arial" pitchFamily="34" charset="0"/>
                  <a:cs typeface="Arial" pitchFamily="34" charset="0"/>
                </a:rPr>
                <a:t>DIRECTOR GENERAL DE OPERACIONES</a:t>
              </a:r>
              <a:endParaRPr lang="es-VE" sz="9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2" name="6 Conector recto"/>
            <p:cNvCxnSpPr/>
            <p:nvPr/>
          </p:nvCxnSpPr>
          <p:spPr>
            <a:xfrm rot="5400000">
              <a:off x="4244008" y="1522181"/>
              <a:ext cx="214314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963</TotalTime>
  <Words>2334</Words>
  <Application>Microsoft Office PowerPoint</Application>
  <PresentationFormat>Presentación en pantalla (4:3)</PresentationFormat>
  <Paragraphs>432</Paragraphs>
  <Slides>26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26</vt:i4>
      </vt:variant>
    </vt:vector>
  </HeadingPairs>
  <TitlesOfParts>
    <vt:vector size="29" baseType="lpstr">
      <vt:lpstr>Arial</vt:lpstr>
      <vt:lpstr>Calibri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ASD</dc:creator>
  <cp:lastModifiedBy>ASD</cp:lastModifiedBy>
  <cp:revision>105</cp:revision>
  <dcterms:created xsi:type="dcterms:W3CDTF">2023-01-12T19:12:39Z</dcterms:created>
  <dcterms:modified xsi:type="dcterms:W3CDTF">2023-05-23T20:31:30Z</dcterms:modified>
</cp:coreProperties>
</file>